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84" r:id="rId3"/>
    <p:sldId id="285" r:id="rId4"/>
    <p:sldId id="301" r:id="rId5"/>
    <p:sldId id="263" r:id="rId6"/>
    <p:sldId id="264" r:id="rId7"/>
    <p:sldId id="287" r:id="rId8"/>
    <p:sldId id="286" r:id="rId9"/>
    <p:sldId id="268" r:id="rId10"/>
    <p:sldId id="288" r:id="rId11"/>
    <p:sldId id="290" r:id="rId12"/>
    <p:sldId id="265" r:id="rId13"/>
    <p:sldId id="289" r:id="rId14"/>
    <p:sldId id="267" r:id="rId15"/>
    <p:sldId id="293" r:id="rId16"/>
    <p:sldId id="296" r:id="rId17"/>
    <p:sldId id="295" r:id="rId18"/>
    <p:sldId id="291" r:id="rId19"/>
    <p:sldId id="294" r:id="rId20"/>
    <p:sldId id="304" r:id="rId21"/>
    <p:sldId id="266" r:id="rId22"/>
    <p:sldId id="300" r:id="rId23"/>
    <p:sldId id="276" r:id="rId24"/>
    <p:sldId id="277" r:id="rId25"/>
    <p:sldId id="303" r:id="rId26"/>
    <p:sldId id="270" r:id="rId27"/>
    <p:sldId id="299" r:id="rId28"/>
    <p:sldId id="302" r:id="rId29"/>
    <p:sldId id="282" r:id="rId30"/>
    <p:sldId id="298" r:id="rId31"/>
    <p:sldId id="297" r:id="rId32"/>
    <p:sldId id="259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6699"/>
    <a:srgbClr val="0066CC"/>
    <a:srgbClr val="0000FF"/>
    <a:srgbClr val="FF762F"/>
    <a:srgbClr val="DD3137"/>
    <a:srgbClr val="A4B59B"/>
    <a:srgbClr val="A4B70A"/>
    <a:srgbClr val="CCCCCC"/>
    <a:srgbClr val="00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226" autoAdjust="0"/>
  </p:normalViewPr>
  <p:slideViewPr>
    <p:cSldViewPr snapToGrid="0" snapToObjects="1">
      <p:cViewPr varScale="1">
        <p:scale>
          <a:sx n="110" d="100"/>
          <a:sy n="110" d="100"/>
        </p:scale>
        <p:origin x="1458" y="9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6AFDB-A4FA-4051-AB58-6D03EAC3BA8E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AD7C1-2705-4351-9B9B-86F3195247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80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AA035C-78E8-4B1B-B0F4-74768E556F68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D3286-81A8-4453-86FA-A47F853F5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0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D3286-81A8-4453-86FA-A47F853F5CC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28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C4948E-DF5B-4852-9B83-2E650624EC8E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5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ternet-Segura-For-Kids-1886436838309254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s4k.es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twitter.com/is4kids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 userDrawn="1"/>
        </p:nvSpPr>
        <p:spPr>
          <a:xfrm>
            <a:off x="5646738" y="2847975"/>
            <a:ext cx="1908175" cy="19081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Rectángulo 13"/>
          <p:cNvSpPr/>
          <p:nvPr userDrawn="1"/>
        </p:nvSpPr>
        <p:spPr>
          <a:xfrm>
            <a:off x="814388" y="2849563"/>
            <a:ext cx="5786437" cy="1908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9ADA"/>
              </a:solidFill>
            </a:endParaRPr>
          </a:p>
        </p:txBody>
      </p:sp>
      <p:sp>
        <p:nvSpPr>
          <p:cNvPr id="15" name="Rectángulo 14"/>
          <p:cNvSpPr/>
          <p:nvPr userDrawn="1"/>
        </p:nvSpPr>
        <p:spPr>
          <a:xfrm>
            <a:off x="1620838" y="0"/>
            <a:ext cx="12858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0" y="0"/>
            <a:ext cx="170497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4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67753" y="6106629"/>
            <a:ext cx="1870075" cy="4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156" y="6215063"/>
            <a:ext cx="1447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865029" y="3186248"/>
            <a:ext cx="5343705" cy="1900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7" name="Rectángulo redondeado 26"/>
          <p:cNvSpPr/>
          <p:nvPr userDrawn="1"/>
        </p:nvSpPr>
        <p:spPr>
          <a:xfrm>
            <a:off x="762454" y="526292"/>
            <a:ext cx="3041196" cy="14360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7" y="882030"/>
            <a:ext cx="3070724" cy="7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8644D79-FF58-49FA-9CEE-E4BEE994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6089650"/>
            <a:ext cx="7390872" cy="79533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59310A8-8E94-4C5C-A3FE-39AECE3E1269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8" name="Imagen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59307"/>
            <a:ext cx="8864600" cy="5866857"/>
          </a:xfrm>
          <a:prstGeom prst="rect">
            <a:avLst/>
          </a:prstGeom>
        </p:spPr>
        <p:txBody>
          <a:bodyPr/>
          <a:lstStyle>
            <a:lvl1pPr>
              <a:buClr>
                <a:srgbClr val="9DB900"/>
              </a:buClr>
              <a:buFont typeface="Wingdings" pitchFamily="2" charset="2"/>
              <a:buChar char="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DB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DB900"/>
              </a:buClr>
              <a:buSzPct val="85000"/>
              <a:buFont typeface="Calibri" pitchFamily="34" charset="0"/>
              <a:buChar char="□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AEF6F14-6789-471A-8247-32C4F3CD89EC}"/>
              </a:ext>
            </a:extLst>
          </p:cNvPr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46AB71-3F0D-426D-B1CF-A807F4C3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7325173" cy="79533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F9CFCAB-FB13-4588-A08A-EC28A67B44A0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741782" y="6080138"/>
            <a:ext cx="1351285" cy="571687"/>
            <a:chOff x="7741782" y="6080138"/>
            <a:chExt cx="1351285" cy="571687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2232" y="6080138"/>
              <a:ext cx="1195882" cy="28219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173" y="6469015"/>
              <a:ext cx="672894" cy="18281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 userDrawn="1"/>
          </p:nvSpPr>
          <p:spPr>
            <a:xfrm>
              <a:off x="7741782" y="6407667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6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2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5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975" y="6027311"/>
            <a:ext cx="1725613" cy="4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ángulo 30"/>
          <p:cNvSpPr/>
          <p:nvPr userDrawn="1"/>
        </p:nvSpPr>
        <p:spPr>
          <a:xfrm>
            <a:off x="0" y="0"/>
            <a:ext cx="9144000" cy="1102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9ADA"/>
              </a:solidFill>
            </a:endParaRPr>
          </a:p>
        </p:txBody>
      </p:sp>
      <p:sp>
        <p:nvSpPr>
          <p:cNvPr id="32" name="TextBox 4"/>
          <p:cNvSpPr txBox="1">
            <a:spLocks noChangeArrowheads="1"/>
          </p:cNvSpPr>
          <p:nvPr userDrawn="1"/>
        </p:nvSpPr>
        <p:spPr bwMode="auto">
          <a:xfrm>
            <a:off x="2287587" y="168225"/>
            <a:ext cx="4649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3600" b="1" dirty="0">
                <a:solidFill>
                  <a:schemeClr val="bg1"/>
                </a:solidFill>
              </a:rPr>
              <a:t>Gracias </a:t>
            </a:r>
            <a:r>
              <a:rPr lang="en-US" altLang="es-ES" sz="3600" b="1" dirty="0" err="1">
                <a:solidFill>
                  <a:schemeClr val="bg1"/>
                </a:solidFill>
              </a:rPr>
              <a:t>por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su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atención</a:t>
            </a:r>
            <a:endParaRPr lang="en-US" altLang="es-ES" sz="3600" b="1" dirty="0">
              <a:solidFill>
                <a:schemeClr val="bg1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554" y="6030047"/>
            <a:ext cx="1479304" cy="4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00" y="5963954"/>
            <a:ext cx="2471362" cy="58317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478" y="1493564"/>
            <a:ext cx="2082919" cy="2945136"/>
          </a:xfrm>
          <a:prstGeom prst="rect">
            <a:avLst/>
          </a:prstGeom>
        </p:spPr>
      </p:pic>
      <p:grpSp>
        <p:nvGrpSpPr>
          <p:cNvPr id="36" name="Grupo 35"/>
          <p:cNvGrpSpPr/>
          <p:nvPr userDrawn="1"/>
        </p:nvGrpSpPr>
        <p:grpSpPr>
          <a:xfrm>
            <a:off x="4481852" y="1270252"/>
            <a:ext cx="3638536" cy="3477875"/>
            <a:chOff x="4481852" y="1270252"/>
            <a:chExt cx="3638536" cy="3477875"/>
          </a:xfrm>
        </p:grpSpPr>
        <p:grpSp>
          <p:nvGrpSpPr>
            <p:cNvPr id="37" name="Grupo 36"/>
            <p:cNvGrpSpPr/>
            <p:nvPr userDrawn="1"/>
          </p:nvGrpSpPr>
          <p:grpSpPr>
            <a:xfrm>
              <a:off x="4481852" y="1270252"/>
              <a:ext cx="3638536" cy="3477875"/>
              <a:chOff x="4852322" y="1587101"/>
              <a:chExt cx="3638536" cy="3477875"/>
            </a:xfrm>
          </p:grpSpPr>
          <p:grpSp>
            <p:nvGrpSpPr>
              <p:cNvPr id="39" name="Grupo 38"/>
              <p:cNvGrpSpPr/>
              <p:nvPr userDrawn="1"/>
            </p:nvGrpSpPr>
            <p:grpSpPr>
              <a:xfrm>
                <a:off x="4953240" y="1587101"/>
                <a:ext cx="3537618" cy="3477875"/>
                <a:chOff x="4906294" y="2728362"/>
                <a:chExt cx="3537618" cy="3477875"/>
              </a:xfrm>
            </p:grpSpPr>
            <p:sp>
              <p:nvSpPr>
                <p:cNvPr id="41" name="17 CuadroTexto"/>
                <p:cNvSpPr txBox="1"/>
                <p:nvPr userDrawn="1"/>
              </p:nvSpPr>
              <p:spPr>
                <a:xfrm>
                  <a:off x="5325756" y="2728362"/>
                  <a:ext cx="3118156" cy="347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457200" rtl="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" sz="2000" b="1" u="none" kern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https://www.is4k.es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https://incibe.es</a:t>
                  </a:r>
                </a:p>
                <a:p>
                  <a:pPr>
                    <a:lnSpc>
                      <a:spcPct val="100000"/>
                    </a:lnSpc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contacto@is4k.es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Internet Segura 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for</a:t>
                  </a: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Kids</a:t>
                  </a: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@is4k / @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incibe</a:t>
                  </a: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Suscripción Boletines</a:t>
                  </a:r>
                </a:p>
              </p:txBody>
            </p:sp>
            <p:pic>
              <p:nvPicPr>
                <p:cNvPr id="42" name="Picture 4" descr="http://us.cdn1.123rf.com/168nwm/alexwhite/alexwhite1302/alexwhite130202469/18037127-casa-azul-cuadrado-icono-web-brillante-en-el-fondo-blanco.jpg">
                  <a:hlinkClick r:id="rId6"/>
                </p:cNvPr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906294" y="2888820"/>
                  <a:ext cx="352929" cy="272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Imagen 42">
                  <a:hlinkClick r:id="rId8"/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963388" y="4630619"/>
                  <a:ext cx="295835" cy="307213"/>
                </a:xfrm>
                <a:prstGeom prst="rect">
                  <a:avLst/>
                </a:prstGeom>
              </p:spPr>
            </p:pic>
            <p:pic>
              <p:nvPicPr>
                <p:cNvPr id="44" name="Imagen 43">
                  <a:hlinkClick r:id="rId10"/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958147" y="5235932"/>
                  <a:ext cx="307213" cy="307213"/>
                </a:xfrm>
                <a:prstGeom prst="rect">
                  <a:avLst/>
                </a:prstGeom>
              </p:spPr>
            </p:pic>
          </p:grpSp>
          <p:pic>
            <p:nvPicPr>
              <p:cNvPr id="40" name="Imagen 39"/>
              <p:cNvPicPr>
                <a:picLocks noChangeAspect="1"/>
              </p:cNvPicPr>
              <p:nvPr userDrawn="1"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52322" y="4730567"/>
                <a:ext cx="611857" cy="321718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372" y="2570226"/>
              <a:ext cx="273600" cy="27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1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5" r:id="rId4"/>
    <p:sldLayoutId id="2147483697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svg"/><Relationship Id="rId18" Type="http://schemas.openxmlformats.org/officeDocument/2006/relationships/image" Target="../media/image25.png"/><Relationship Id="rId3" Type="http://schemas.openxmlformats.org/officeDocument/2006/relationships/image" Target="../media/image17.jpeg"/><Relationship Id="rId21" Type="http://schemas.openxmlformats.org/officeDocument/2006/relationships/image" Target="../media/image24.sv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image" Target="../media/image20.svg"/><Relationship Id="rId2" Type="http://schemas.openxmlformats.org/officeDocument/2006/relationships/image" Target="../media/image16.jpe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4.svg"/><Relationship Id="rId5" Type="http://schemas.microsoft.com/office/2007/relationships/hdphoto" Target="../media/hdphoto1.wdp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19" Type="http://schemas.openxmlformats.org/officeDocument/2006/relationships/image" Target="../media/image22.svg"/><Relationship Id="rId4" Type="http://schemas.openxmlformats.org/officeDocument/2006/relationships/image" Target="../media/image18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kJDZr_Ue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eR3iLG_r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 bwMode="auto">
          <a:xfrm>
            <a:off x="1770063" y="2900363"/>
            <a:ext cx="5564187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es-ES" sz="4000" dirty="0"/>
              <a:t>¡APRENDEMOS SOBRE CIBERSEGURIDAD!</a:t>
            </a:r>
            <a:br>
              <a:rPr lang="es-ES" altLang="es-ES" sz="4000" dirty="0"/>
            </a:br>
            <a:r>
              <a:rPr lang="es-ES" altLang="es-ES" sz="2200" dirty="0"/>
              <a:t>(MENORES DE 9 A 13 AÑOS)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7181A51-31C6-45A4-8E77-ECBDF74B9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0896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¿POR QUÉ COMPARTIMOS LA VIDA PRIVADA?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="" xmlns:a16="http://schemas.microsoft.com/office/drawing/2014/main" id="{1D914F47-7464-4B4E-AC3F-FB125751C822}"/>
              </a:ext>
            </a:extLst>
          </p:cNvPr>
          <p:cNvSpPr/>
          <p:nvPr/>
        </p:nvSpPr>
        <p:spPr>
          <a:xfrm>
            <a:off x="139699" y="3896749"/>
            <a:ext cx="8765150" cy="1925613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F1FF1A3C-09E3-4AA6-9733-2CF749B6E917}"/>
              </a:ext>
            </a:extLst>
          </p:cNvPr>
          <p:cNvSpPr txBox="1">
            <a:spLocks/>
          </p:cNvSpPr>
          <p:nvPr/>
        </p:nvSpPr>
        <p:spPr>
          <a:xfrm>
            <a:off x="315074" y="4107767"/>
            <a:ext cx="8513849" cy="317376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¿Sentimos presión social para compartir cada vez más información?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pasa si no lo hacemos?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71971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MIS PRIMERAS REDES SOCIALES</a:t>
            </a:r>
          </a:p>
        </p:txBody>
      </p:sp>
      <p:pic>
        <p:nvPicPr>
          <p:cNvPr id="4" name="Picture 2" descr="demo 24">
            <a:extLst>
              <a:ext uri="{FF2B5EF4-FFF2-40B4-BE49-F238E27FC236}">
                <a16:creationId xmlns="" xmlns:a16="http://schemas.microsoft.com/office/drawing/2014/main" id="{589B7FB7-630F-4616-998E-3542953D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diagonales redondeadas 4">
            <a:extLst>
              <a:ext uri="{FF2B5EF4-FFF2-40B4-BE49-F238E27FC236}">
                <a16:creationId xmlns="" xmlns:a16="http://schemas.microsoft.com/office/drawing/2014/main" id="{B9B6639F-8704-4428-A671-FD4C84DD238B}"/>
              </a:ext>
            </a:extLst>
          </p:cNvPr>
          <p:cNvSpPr/>
          <p:nvPr/>
        </p:nvSpPr>
        <p:spPr>
          <a:xfrm>
            <a:off x="5176912" y="2752245"/>
            <a:ext cx="3815240" cy="2917036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33B46D64-8F70-495A-8722-6383770393F0}"/>
              </a:ext>
            </a:extLst>
          </p:cNvPr>
          <p:cNvSpPr txBox="1">
            <a:spLocks/>
          </p:cNvSpPr>
          <p:nvPr/>
        </p:nvSpPr>
        <p:spPr>
          <a:xfrm>
            <a:off x="5315670" y="3017249"/>
            <a:ext cx="368863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Cuando creemos nuestro primer perfil, siempre debe ser en compañía de un adulto de confianza 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23404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PIENSA ANTES DE COMPARTIR</a:t>
            </a:r>
          </a:p>
        </p:txBody>
      </p:sp>
      <p:pic>
        <p:nvPicPr>
          <p:cNvPr id="7172" name="Picture 4" descr="demo 24">
            <a:extLst>
              <a:ext uri="{FF2B5EF4-FFF2-40B4-BE49-F238E27FC236}">
                <a16:creationId xmlns="" xmlns:a16="http://schemas.microsoft.com/office/drawing/2014/main" id="{3712F8C8-6907-4695-AC5A-4763B18EE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: esquinas diagonales redondeadas 14">
            <a:extLst>
              <a:ext uri="{FF2B5EF4-FFF2-40B4-BE49-F238E27FC236}">
                <a16:creationId xmlns="" xmlns:a16="http://schemas.microsoft.com/office/drawing/2014/main" id="{FB342A81-4DC5-4CFE-A1A2-9711A43CED38}"/>
              </a:ext>
            </a:extLst>
          </p:cNvPr>
          <p:cNvSpPr/>
          <p:nvPr/>
        </p:nvSpPr>
        <p:spPr>
          <a:xfrm>
            <a:off x="5748929" y="199585"/>
            <a:ext cx="3286539" cy="5737191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5911727" y="241218"/>
            <a:ext cx="3286539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NUNCA compartas datos personales: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Nombre real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Teléfono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Dónde vives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Dónde estudias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Actividades extraescolares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Horarios y rutinas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Datos de otras personas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7665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259C0B4-A962-477D-ADDA-B7C067D59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4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 VECES NO ELEGIMOS LO QUE PUBLICAMOS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="" xmlns:a16="http://schemas.microsoft.com/office/drawing/2014/main" id="{ADD97265-E9C3-4DF1-81BA-5EFA7492DB5F}"/>
              </a:ext>
            </a:extLst>
          </p:cNvPr>
          <p:cNvSpPr/>
          <p:nvPr/>
        </p:nvSpPr>
        <p:spPr>
          <a:xfrm>
            <a:off x="139700" y="199585"/>
            <a:ext cx="4021484" cy="4995267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328884" y="370589"/>
            <a:ext cx="3580508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Bloquea tu dispositivo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Mayor precaución en equipos compartidos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Evita compartir información sensible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Recuerda cerrar sesión al terminar</a:t>
            </a:r>
          </a:p>
        </p:txBody>
      </p:sp>
    </p:spTree>
    <p:extLst>
      <p:ext uri="{BB962C8B-B14F-4D97-AF65-F5344CB8AC3E}">
        <p14:creationId xmlns:p14="http://schemas.microsoft.com/office/powerpoint/2010/main" val="195415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NOS RELACIONAMOS EN LÍNEA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F4F85C2-36A0-4574-86B3-7BC032CD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89650"/>
          </a:xfrm>
          <a:prstGeom prst="rect">
            <a:avLst/>
          </a:prstGeom>
        </p:spPr>
      </p:pic>
      <p:sp>
        <p:nvSpPr>
          <p:cNvPr id="6" name="Rectángulo: esquinas diagonales redondeadas 5">
            <a:extLst>
              <a:ext uri="{FF2B5EF4-FFF2-40B4-BE49-F238E27FC236}">
                <a16:creationId xmlns="" xmlns:a16="http://schemas.microsoft.com/office/drawing/2014/main" id="{B640D796-72A4-4515-9668-A1F97EB533CD}"/>
              </a:ext>
            </a:extLst>
          </p:cNvPr>
          <p:cNvSpPr/>
          <p:nvPr/>
        </p:nvSpPr>
        <p:spPr>
          <a:xfrm>
            <a:off x="5176912" y="3429000"/>
            <a:ext cx="3815240" cy="2268415"/>
          </a:xfrm>
          <a:prstGeom prst="round2Diag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2AC98D2-B2F7-443E-9BEF-58B129B63E86}"/>
              </a:ext>
            </a:extLst>
          </p:cNvPr>
          <p:cNvSpPr txBox="1">
            <a:spLocks/>
          </p:cNvSpPr>
          <p:nvPr/>
        </p:nvSpPr>
        <p:spPr>
          <a:xfrm>
            <a:off x="5303521" y="3622310"/>
            <a:ext cx="368863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¿Qué ventajas tiene Internet para comunicarnos y relacionarnos?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33244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HABILIDADES PARA COMUNICARNOS BIEN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6959B861-AD9B-4292-AF86-0B489B92BFB5}"/>
              </a:ext>
            </a:extLst>
          </p:cNvPr>
          <p:cNvSpPr txBox="1">
            <a:spLocks/>
          </p:cNvSpPr>
          <p:nvPr/>
        </p:nvSpPr>
        <p:spPr>
          <a:xfrm>
            <a:off x="371061" y="134433"/>
            <a:ext cx="848139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Al otro lado de la pantalla hay una persona, por eso:</a:t>
            </a:r>
          </a:p>
          <a:p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Respeto: trata como te gusta que te traten a ti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Empatía: ponte en su lugar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Asertividad: da tu opinión sin herir a los demás</a:t>
            </a:r>
          </a:p>
          <a:p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Pensamiento crítico: reflexiona sobre lo que ves</a:t>
            </a:r>
          </a:p>
        </p:txBody>
      </p:sp>
      <p:pic>
        <p:nvPicPr>
          <p:cNvPr id="12294" name="Picture 6" descr="demo 24">
            <a:extLst>
              <a:ext uri="{FF2B5EF4-FFF2-40B4-BE49-F238E27FC236}">
                <a16:creationId xmlns="" xmlns:a16="http://schemas.microsoft.com/office/drawing/2014/main" id="{7BFCBE23-39CA-4D4B-A842-09FC3FB3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843" y="4525146"/>
            <a:ext cx="5406473" cy="14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emo 24">
            <a:extLst>
              <a:ext uri="{FF2B5EF4-FFF2-40B4-BE49-F238E27FC236}">
                <a16:creationId xmlns="" xmlns:a16="http://schemas.microsoft.com/office/drawing/2014/main" id="{23415B86-512A-42F2-B31C-0009200C8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9021" y="4524883"/>
            <a:ext cx="3712213" cy="14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6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B252772-1901-4DB4-8DDA-1AEE94C4F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60896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DECIMOS NO A LA VIOLENCIA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EA6420DA-53AC-4DA6-A82A-75078E17E775}"/>
              </a:ext>
            </a:extLst>
          </p:cNvPr>
          <p:cNvSpPr/>
          <p:nvPr/>
        </p:nvSpPr>
        <p:spPr>
          <a:xfrm>
            <a:off x="5181601" y="310372"/>
            <a:ext cx="3710608" cy="2737628"/>
          </a:xfrm>
          <a:prstGeom prst="round2Diag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C2874E5F-4192-4E60-8C64-965EB5FE1729}"/>
              </a:ext>
            </a:extLst>
          </p:cNvPr>
          <p:cNvSpPr txBox="1">
            <a:spLocks/>
          </p:cNvSpPr>
          <p:nvPr/>
        </p:nvSpPr>
        <p:spPr>
          <a:xfrm>
            <a:off x="5353878" y="477078"/>
            <a:ext cx="3588433" cy="599509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Mensajes de odio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Comentarios humillantes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Difusión de la violencia</a:t>
            </a:r>
          </a:p>
        </p:txBody>
      </p:sp>
    </p:spTree>
    <p:extLst>
      <p:ext uri="{BB962C8B-B14F-4D97-AF65-F5344CB8AC3E}">
        <p14:creationId xmlns:p14="http://schemas.microsoft.com/office/powerpoint/2010/main" val="25217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DECIMOS NO A LA VIOLENCIA</a:t>
            </a:r>
          </a:p>
        </p:txBody>
      </p:sp>
      <p:pic>
        <p:nvPicPr>
          <p:cNvPr id="15362" name="Picture 2" descr="demo 24">
            <a:extLst>
              <a:ext uri="{FF2B5EF4-FFF2-40B4-BE49-F238E27FC236}">
                <a16:creationId xmlns="" xmlns:a16="http://schemas.microsoft.com/office/drawing/2014/main" id="{D42C7CB5-95EB-45E5-8305-EE8E20667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0026"/>
            <a:ext cx="9144000" cy="28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CBE70AD5-9CE8-4CA4-B9DA-9CE2FCE70D63}"/>
              </a:ext>
            </a:extLst>
          </p:cNvPr>
          <p:cNvSpPr txBox="1">
            <a:spLocks/>
          </p:cNvSpPr>
          <p:nvPr/>
        </p:nvSpPr>
        <p:spPr>
          <a:xfrm>
            <a:off x="371061" y="3988904"/>
            <a:ext cx="8454887" cy="210074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¿Nuestros mensajes son duros o agresivos?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¿Somos excesivamente críticos con los demás?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¿Es bueno crear un ambiente positivo en la Red?</a:t>
            </a:r>
          </a:p>
        </p:txBody>
      </p:sp>
    </p:spTree>
    <p:extLst>
      <p:ext uri="{BB962C8B-B14F-4D97-AF65-F5344CB8AC3E}">
        <p14:creationId xmlns:p14="http://schemas.microsoft.com/office/powerpoint/2010/main" val="79430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demo 24">
            <a:extLst>
              <a:ext uri="{FF2B5EF4-FFF2-40B4-BE49-F238E27FC236}">
                <a16:creationId xmlns="" xmlns:a16="http://schemas.microsoft.com/office/drawing/2014/main" id="{96FC26F2-6DD7-40A2-A462-054FF2096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1776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DECIMOS NO AL CIBERACOSO</a:t>
            </a:r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="" xmlns:a16="http://schemas.microsoft.com/office/drawing/2014/main" id="{87A20591-ADC7-4334-8B36-70D6BC947761}"/>
              </a:ext>
            </a:extLst>
          </p:cNvPr>
          <p:cNvSpPr/>
          <p:nvPr/>
        </p:nvSpPr>
        <p:spPr>
          <a:xfrm>
            <a:off x="4671942" y="1542824"/>
            <a:ext cx="4339536" cy="2194289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58A73D5-8076-4A8F-9E1F-AFA5910FF52A}"/>
              </a:ext>
            </a:extLst>
          </p:cNvPr>
          <p:cNvSpPr txBox="1">
            <a:spLocks/>
          </p:cNvSpPr>
          <p:nvPr/>
        </p:nvSpPr>
        <p:spPr>
          <a:xfrm>
            <a:off x="4828745" y="1711672"/>
            <a:ext cx="4452730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es?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¿Ocurre a menudo?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¿Por qué lo hacemos?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¿Podemos frenarlo?</a:t>
            </a:r>
          </a:p>
        </p:txBody>
      </p:sp>
    </p:spTree>
    <p:extLst>
      <p:ext uri="{BB962C8B-B14F-4D97-AF65-F5344CB8AC3E}">
        <p14:creationId xmlns:p14="http://schemas.microsoft.com/office/powerpoint/2010/main" val="122867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emo 24">
            <a:extLst>
              <a:ext uri="{FF2B5EF4-FFF2-40B4-BE49-F238E27FC236}">
                <a16:creationId xmlns="" xmlns:a16="http://schemas.microsoft.com/office/drawing/2014/main" id="{6F489ED2-F369-4A98-8912-AA9DA5FA5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TÚ PUEDES PARARLO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DC170B86-940C-4322-AA18-3009140CC2E3}"/>
              </a:ext>
            </a:extLst>
          </p:cNvPr>
          <p:cNvSpPr/>
          <p:nvPr/>
        </p:nvSpPr>
        <p:spPr>
          <a:xfrm>
            <a:off x="5791200" y="370681"/>
            <a:ext cx="3220277" cy="4148310"/>
          </a:xfrm>
          <a:prstGeom prst="round2Diag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25F8A9C-C0BC-46F5-A281-23E6A029CD22}"/>
              </a:ext>
            </a:extLst>
          </p:cNvPr>
          <p:cNvSpPr txBox="1">
            <a:spLocks/>
          </p:cNvSpPr>
          <p:nvPr/>
        </p:nvSpPr>
        <p:spPr>
          <a:xfrm>
            <a:off x="5936974" y="579852"/>
            <a:ext cx="3005337" cy="589231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difundas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Apoya a quien lo sufre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Actúa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Pide ayuda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Comparte mensajes positivos </a:t>
            </a:r>
            <a:r>
              <a:rPr lang="es-ES" sz="3000" dirty="0">
                <a:solidFill>
                  <a:srgbClr val="336699"/>
                </a:solidFill>
                <a:sym typeface="Wingdings" panose="05000000000000000000" pitchFamily="2" charset="2"/>
              </a:rPr>
              <a:t></a:t>
            </a:r>
            <a:endParaRPr lang="es-ES" sz="3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¿CÓMO USAMOS INTERNET?</a:t>
            </a:r>
          </a:p>
        </p:txBody>
      </p:sp>
      <p:pic>
        <p:nvPicPr>
          <p:cNvPr id="1030" name="Picture 6" descr="demo 24">
            <a:extLst>
              <a:ext uri="{FF2B5EF4-FFF2-40B4-BE49-F238E27FC236}">
                <a16:creationId xmlns="" xmlns:a16="http://schemas.microsoft.com/office/drawing/2014/main" id="{8B416732-D061-4C52-8E2C-81ADCDE9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99" y="144358"/>
            <a:ext cx="4359965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mo 24">
            <a:extLst>
              <a:ext uri="{FF2B5EF4-FFF2-40B4-BE49-F238E27FC236}">
                <a16:creationId xmlns="" xmlns:a16="http://schemas.microsoft.com/office/drawing/2014/main" id="{4BF103D8-FC5E-4E0A-A2B2-B1F30B03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3167270"/>
            <a:ext cx="4359964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mo 24">
            <a:extLst>
              <a:ext uri="{FF2B5EF4-FFF2-40B4-BE49-F238E27FC236}">
                <a16:creationId xmlns="" xmlns:a16="http://schemas.microsoft.com/office/drawing/2014/main" id="{C3FE28E4-E971-426D-B777-D725B8FD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38" y="144358"/>
            <a:ext cx="4339054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mo 24">
            <a:extLst>
              <a:ext uri="{FF2B5EF4-FFF2-40B4-BE49-F238E27FC236}">
                <a16:creationId xmlns="" xmlns:a16="http://schemas.microsoft.com/office/drawing/2014/main" id="{D22BCAF9-1C33-4D69-A6FE-4D523812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38" y="3169594"/>
            <a:ext cx="4339053" cy="2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Música">
            <a:extLst>
              <a:ext uri="{FF2B5EF4-FFF2-40B4-BE49-F238E27FC236}">
                <a16:creationId xmlns="" xmlns:a16="http://schemas.microsoft.com/office/drawing/2014/main" id="{61D30BAC-C90C-4671-891F-5BD4618032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44221">
            <a:off x="155990" y="237737"/>
            <a:ext cx="914400" cy="914400"/>
          </a:xfrm>
          <a:prstGeom prst="rect">
            <a:avLst/>
          </a:prstGeom>
        </p:spPr>
      </p:pic>
      <p:pic>
        <p:nvPicPr>
          <p:cNvPr id="6" name="Gráfico 5" descr="Claqueta">
            <a:extLst>
              <a:ext uri="{FF2B5EF4-FFF2-40B4-BE49-F238E27FC236}">
                <a16:creationId xmlns="" xmlns:a16="http://schemas.microsoft.com/office/drawing/2014/main" id="{110D6D6C-99B7-4FD3-B2D4-68CE5FE868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13977">
            <a:off x="8049532" y="3549830"/>
            <a:ext cx="835595" cy="835595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="" xmlns:a16="http://schemas.microsoft.com/office/drawing/2014/main" id="{A6D4BF56-0CA2-4223-8DCF-0758BF3EBBF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6763">
            <a:off x="7959448" y="2112618"/>
            <a:ext cx="971167" cy="971167"/>
          </a:xfrm>
          <a:prstGeom prst="rect">
            <a:avLst/>
          </a:prstGeom>
        </p:spPr>
      </p:pic>
      <p:pic>
        <p:nvPicPr>
          <p:cNvPr id="10" name="Gráfico 9" descr="Corazón">
            <a:extLst>
              <a:ext uri="{FF2B5EF4-FFF2-40B4-BE49-F238E27FC236}">
                <a16:creationId xmlns="" xmlns:a16="http://schemas.microsoft.com/office/drawing/2014/main" id="{562110EF-22CB-483A-AC6D-C48A8A9BC2D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18848">
            <a:off x="2480416" y="4005809"/>
            <a:ext cx="927700" cy="927700"/>
          </a:xfrm>
          <a:prstGeom prst="rect">
            <a:avLst/>
          </a:prstGeom>
        </p:spPr>
      </p:pic>
      <p:pic>
        <p:nvPicPr>
          <p:cNvPr id="12" name="Gráfico 11" descr="Expulsar">
            <a:extLst>
              <a:ext uri="{FF2B5EF4-FFF2-40B4-BE49-F238E27FC236}">
                <a16:creationId xmlns="" xmlns:a16="http://schemas.microsoft.com/office/drawing/2014/main" id="{AEB53473-6B3E-41A2-9386-772EF747C31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4146192">
            <a:off x="5074088" y="3531475"/>
            <a:ext cx="810224" cy="810224"/>
          </a:xfrm>
          <a:prstGeom prst="rect">
            <a:avLst/>
          </a:prstGeom>
        </p:spPr>
      </p:pic>
      <p:pic>
        <p:nvPicPr>
          <p:cNvPr id="14" name="Gráfico 13" descr="Cara sonriente sin relleno">
            <a:extLst>
              <a:ext uri="{FF2B5EF4-FFF2-40B4-BE49-F238E27FC236}">
                <a16:creationId xmlns="" xmlns:a16="http://schemas.microsoft.com/office/drawing/2014/main" id="{A421189C-0D2B-41C5-B581-BCABBE540E6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764197">
            <a:off x="162613" y="4985015"/>
            <a:ext cx="888077" cy="888077"/>
          </a:xfrm>
          <a:prstGeom prst="rect">
            <a:avLst/>
          </a:prstGeom>
        </p:spPr>
      </p:pic>
      <p:pic>
        <p:nvPicPr>
          <p:cNvPr id="21" name="Gráfico 20" descr="Música">
            <a:extLst>
              <a:ext uri="{FF2B5EF4-FFF2-40B4-BE49-F238E27FC236}">
                <a16:creationId xmlns="" xmlns:a16="http://schemas.microsoft.com/office/drawing/2014/main" id="{6FA44D0E-9A04-4456-AE0E-B6CEB7EAD3E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97056">
            <a:off x="779866" y="890044"/>
            <a:ext cx="914400" cy="914400"/>
          </a:xfrm>
          <a:prstGeom prst="rect">
            <a:avLst/>
          </a:prstGeom>
        </p:spPr>
      </p:pic>
      <p:sp>
        <p:nvSpPr>
          <p:cNvPr id="15" name="Rectángulo: esquinas diagonales redondeadas 14">
            <a:extLst>
              <a:ext uri="{FF2B5EF4-FFF2-40B4-BE49-F238E27FC236}">
                <a16:creationId xmlns="" xmlns:a16="http://schemas.microsoft.com/office/drawing/2014/main" id="{A898AA3A-8762-4250-8FCC-880D7634E78D}"/>
              </a:ext>
            </a:extLst>
          </p:cNvPr>
          <p:cNvSpPr/>
          <p:nvPr/>
        </p:nvSpPr>
        <p:spPr>
          <a:xfrm>
            <a:off x="210033" y="1709002"/>
            <a:ext cx="6225933" cy="643617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7735DD3F-091F-421F-86EB-CB5D024D10CD}"/>
              </a:ext>
            </a:extLst>
          </p:cNvPr>
          <p:cNvSpPr txBox="1">
            <a:spLocks/>
          </p:cNvSpPr>
          <p:nvPr/>
        </p:nvSpPr>
        <p:spPr>
          <a:xfrm>
            <a:off x="273336" y="1772279"/>
            <a:ext cx="6225933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¿Tengo tableta, móvil o videoconsola?</a:t>
            </a: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="" xmlns:a16="http://schemas.microsoft.com/office/drawing/2014/main" id="{A03EA45B-E502-48E7-8AB0-64C356598623}"/>
              </a:ext>
            </a:extLst>
          </p:cNvPr>
          <p:cNvSpPr/>
          <p:nvPr/>
        </p:nvSpPr>
        <p:spPr>
          <a:xfrm>
            <a:off x="657856" y="2920215"/>
            <a:ext cx="2915334" cy="68858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886D8C24-825B-46EF-B997-0630FA769ADD}"/>
              </a:ext>
            </a:extLst>
          </p:cNvPr>
          <p:cNvSpPr txBox="1">
            <a:spLocks/>
          </p:cNvSpPr>
          <p:nvPr/>
        </p:nvSpPr>
        <p:spPr>
          <a:xfrm>
            <a:off x="749296" y="3007884"/>
            <a:ext cx="2823894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¿Redes sociales?</a:t>
            </a:r>
          </a:p>
        </p:txBody>
      </p:sp>
      <p:sp>
        <p:nvSpPr>
          <p:cNvPr id="23" name="Rectángulo: esquinas diagonales redondeadas 22">
            <a:extLst>
              <a:ext uri="{FF2B5EF4-FFF2-40B4-BE49-F238E27FC236}">
                <a16:creationId xmlns="" xmlns:a16="http://schemas.microsoft.com/office/drawing/2014/main" id="{CCBD7DA3-D529-412C-877B-275E3897ED75}"/>
              </a:ext>
            </a:extLst>
          </p:cNvPr>
          <p:cNvSpPr/>
          <p:nvPr/>
        </p:nvSpPr>
        <p:spPr>
          <a:xfrm>
            <a:off x="1248702" y="4945972"/>
            <a:ext cx="4753461" cy="68858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69CFC17E-4802-404A-94C4-C090781C3C6D}"/>
              </a:ext>
            </a:extLst>
          </p:cNvPr>
          <p:cNvSpPr txBox="1">
            <a:spLocks/>
          </p:cNvSpPr>
          <p:nvPr/>
        </p:nvSpPr>
        <p:spPr>
          <a:xfrm>
            <a:off x="1340142" y="5033641"/>
            <a:ext cx="4662022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¿Qué me gusta de Internet?</a:t>
            </a:r>
          </a:p>
        </p:txBody>
      </p:sp>
      <p:pic>
        <p:nvPicPr>
          <p:cNvPr id="16" name="Gráfico 15" descr="Chat">
            <a:extLst>
              <a:ext uri="{FF2B5EF4-FFF2-40B4-BE49-F238E27FC236}">
                <a16:creationId xmlns="" xmlns:a16="http://schemas.microsoft.com/office/drawing/2014/main" id="{B383A44D-090C-43B6-98C6-07D7908720F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91419" y="951042"/>
            <a:ext cx="1486436" cy="1486436"/>
          </a:xfrm>
          <a:prstGeom prst="rect">
            <a:avLst/>
          </a:prstGeom>
        </p:spPr>
      </p:pic>
      <p:sp>
        <p:nvSpPr>
          <p:cNvPr id="25" name="Rectángulo: esquinas diagonales redondeadas 24">
            <a:extLst>
              <a:ext uri="{FF2B5EF4-FFF2-40B4-BE49-F238E27FC236}">
                <a16:creationId xmlns="" xmlns:a16="http://schemas.microsoft.com/office/drawing/2014/main" id="{B84954D6-037D-4DF8-A6C2-9F24C79EC963}"/>
              </a:ext>
            </a:extLst>
          </p:cNvPr>
          <p:cNvSpPr/>
          <p:nvPr/>
        </p:nvSpPr>
        <p:spPr>
          <a:xfrm>
            <a:off x="4270914" y="2889751"/>
            <a:ext cx="3818009" cy="68858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Título 1">
            <a:extLst>
              <a:ext uri="{FF2B5EF4-FFF2-40B4-BE49-F238E27FC236}">
                <a16:creationId xmlns="" xmlns:a16="http://schemas.microsoft.com/office/drawing/2014/main" id="{963C3914-F15E-4158-8E64-FE9CCA4894CD}"/>
              </a:ext>
            </a:extLst>
          </p:cNvPr>
          <p:cNvSpPr txBox="1">
            <a:spLocks/>
          </p:cNvSpPr>
          <p:nvPr/>
        </p:nvSpPr>
        <p:spPr>
          <a:xfrm>
            <a:off x="4362354" y="2977420"/>
            <a:ext cx="3726569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¿Cuándo me conecto?</a:t>
            </a:r>
          </a:p>
        </p:txBody>
      </p:sp>
    </p:spTree>
    <p:extLst>
      <p:ext uri="{BB962C8B-B14F-4D97-AF65-F5344CB8AC3E}">
        <p14:creationId xmlns:p14="http://schemas.microsoft.com/office/powerpoint/2010/main" val="371818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TÚ PUEDES PARARLO</a:t>
            </a:r>
          </a:p>
        </p:txBody>
      </p:sp>
      <p:pic>
        <p:nvPicPr>
          <p:cNvPr id="3" name="Elementos multimedia en línea 2" title="Volunteer your time. Give in to giving - Best inspiring Animated short film">
            <a:hlinkClick r:id="" action="ppaction://media"/>
            <a:extLst>
              <a:ext uri="{FF2B5EF4-FFF2-40B4-BE49-F238E27FC236}">
                <a16:creationId xmlns="" xmlns:a16="http://schemas.microsoft.com/office/drawing/2014/main" id="{149C5E43-8BE5-49C2-AF88-C261B74972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178" y="637882"/>
            <a:ext cx="8769643" cy="49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¿CUÁNTO TIEMPO PASAS CONECTADO?</a:t>
            </a:r>
          </a:p>
        </p:txBody>
      </p:sp>
      <p:pic>
        <p:nvPicPr>
          <p:cNvPr id="21506" name="Picture 2" descr="demo 24">
            <a:extLst>
              <a:ext uri="{FF2B5EF4-FFF2-40B4-BE49-F238E27FC236}">
                <a16:creationId xmlns="" xmlns:a16="http://schemas.microsoft.com/office/drawing/2014/main" id="{6DFBDBBC-9F0A-4FED-A96E-A4888E5B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777" cy="60896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diagonales redondeadas 2">
            <a:extLst>
              <a:ext uri="{FF2B5EF4-FFF2-40B4-BE49-F238E27FC236}">
                <a16:creationId xmlns="" xmlns:a16="http://schemas.microsoft.com/office/drawing/2014/main" id="{D899ED29-DDFC-4A37-8A69-182FD71857B4}"/>
              </a:ext>
            </a:extLst>
          </p:cNvPr>
          <p:cNvSpPr/>
          <p:nvPr/>
        </p:nvSpPr>
        <p:spPr>
          <a:xfrm>
            <a:off x="139699" y="578058"/>
            <a:ext cx="3286539" cy="2464905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B968F6B4-4437-4270-BCBF-B0080266FA42}"/>
              </a:ext>
            </a:extLst>
          </p:cNvPr>
          <p:cNvSpPr txBox="1">
            <a:spLocks/>
          </p:cNvSpPr>
          <p:nvPr/>
        </p:nvSpPr>
        <p:spPr>
          <a:xfrm>
            <a:off x="352837" y="578058"/>
            <a:ext cx="3286539" cy="246863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Juegos en línea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Mensajes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Redes sociales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Vídeos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….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77999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NO DEJES DE LADO TODO LO DEMÁS</a:t>
            </a:r>
          </a:p>
        </p:txBody>
      </p:sp>
      <p:pic>
        <p:nvPicPr>
          <p:cNvPr id="24580" name="Picture 4" descr="demo 24">
            <a:extLst>
              <a:ext uri="{FF2B5EF4-FFF2-40B4-BE49-F238E27FC236}">
                <a16:creationId xmlns="" xmlns:a16="http://schemas.microsoft.com/office/drawing/2014/main" id="{496414D4-D6B0-48E6-99F2-DB96037A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44359"/>
            <a:ext cx="4339054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demo 24">
            <a:extLst>
              <a:ext uri="{FF2B5EF4-FFF2-40B4-BE49-F238E27FC236}">
                <a16:creationId xmlns="" xmlns:a16="http://schemas.microsoft.com/office/drawing/2014/main" id="{4C337625-92B3-4406-8AD9-50B65E36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3169594"/>
            <a:ext cx="4339055" cy="2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demo 24">
            <a:extLst>
              <a:ext uri="{FF2B5EF4-FFF2-40B4-BE49-F238E27FC236}">
                <a16:creationId xmlns="" xmlns:a16="http://schemas.microsoft.com/office/drawing/2014/main" id="{5E65706E-AD1A-4FBF-8EC0-7E19A9C1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37" y="3163248"/>
            <a:ext cx="4339053" cy="2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demo 24">
            <a:extLst>
              <a:ext uri="{FF2B5EF4-FFF2-40B4-BE49-F238E27FC236}">
                <a16:creationId xmlns="" xmlns:a16="http://schemas.microsoft.com/office/drawing/2014/main" id="{5F663C5D-74A7-4676-A77C-F0B7F306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36" y="144360"/>
            <a:ext cx="4339054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4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o 24">
            <a:extLst>
              <a:ext uri="{FF2B5EF4-FFF2-40B4-BE49-F238E27FC236}">
                <a16:creationId xmlns="" xmlns:a16="http://schemas.microsoft.com/office/drawing/2014/main" id="{F3C5576E-EB1F-453B-B984-1AB6CBBF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777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CONFIGURA TU SEGURIDAD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="" xmlns:a16="http://schemas.microsoft.com/office/drawing/2014/main" id="{F075CB33-AB6C-49B6-BE48-A54E7B4088C4}"/>
              </a:ext>
            </a:extLst>
          </p:cNvPr>
          <p:cNvSpPr/>
          <p:nvPr/>
        </p:nvSpPr>
        <p:spPr>
          <a:xfrm>
            <a:off x="310916" y="343503"/>
            <a:ext cx="3684104" cy="4327026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7BBF5FDB-DB02-4889-97B9-214400321256}"/>
              </a:ext>
            </a:extLst>
          </p:cNvPr>
          <p:cNvSpPr txBox="1">
            <a:spLocks/>
          </p:cNvSpPr>
          <p:nvPr/>
        </p:nvSpPr>
        <p:spPr>
          <a:xfrm>
            <a:off x="310916" y="674136"/>
            <a:ext cx="3684104" cy="399639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Crea una buena contraseña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Mantenla en secreto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Bloquea la </a:t>
            </a:r>
            <a:br>
              <a:rPr lang="es-ES" sz="3000" dirty="0">
                <a:solidFill>
                  <a:srgbClr val="336699"/>
                </a:solidFill>
              </a:rPr>
            </a:br>
            <a:r>
              <a:rPr lang="es-ES" sz="3000" dirty="0">
                <a:solidFill>
                  <a:srgbClr val="336699"/>
                </a:solidFill>
              </a:rPr>
              <a:t>pantalla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Precaución al utilizar redes </a:t>
            </a:r>
            <a:r>
              <a:rPr lang="es-ES" sz="3000" dirty="0" err="1">
                <a:solidFill>
                  <a:srgbClr val="336699"/>
                </a:solidFill>
              </a:rPr>
              <a:t>WiFi</a:t>
            </a:r>
            <a:endParaRPr lang="es-ES" sz="3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APPS CON SENTIDO COMÚN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7FF253F-3DE5-42D3-A59B-EE51559A1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3429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4A9CD64-077E-44A0-8B94-66D574642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826" y="3429000"/>
            <a:ext cx="7156174" cy="2660650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EC1B8F04-A74A-4E76-A0F8-AB398B8458A8}"/>
              </a:ext>
            </a:extLst>
          </p:cNvPr>
          <p:cNvSpPr/>
          <p:nvPr/>
        </p:nvSpPr>
        <p:spPr>
          <a:xfrm>
            <a:off x="4174330" y="2292626"/>
            <a:ext cx="861496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C16780D-65DB-4AFE-A34A-137D12D3BE36}"/>
              </a:ext>
            </a:extLst>
          </p:cNvPr>
          <p:cNvSpPr/>
          <p:nvPr/>
        </p:nvSpPr>
        <p:spPr>
          <a:xfrm>
            <a:off x="6963912" y="2027582"/>
            <a:ext cx="1742765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220CB7B0-A76C-40AE-9E76-93C7AC310189}"/>
              </a:ext>
            </a:extLst>
          </p:cNvPr>
          <p:cNvSpPr/>
          <p:nvPr/>
        </p:nvSpPr>
        <p:spPr>
          <a:xfrm>
            <a:off x="2516944" y="3699012"/>
            <a:ext cx="1742765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C76780C-0FF9-45E1-8F9C-7E88C2149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826" y="5721626"/>
            <a:ext cx="7156174" cy="368024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3AD202C8-BEE7-40D7-BD23-A67C5895A3AA}"/>
              </a:ext>
            </a:extLst>
          </p:cNvPr>
          <p:cNvSpPr/>
          <p:nvPr/>
        </p:nvSpPr>
        <p:spPr>
          <a:xfrm>
            <a:off x="4022902" y="5721626"/>
            <a:ext cx="861496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7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APPS CON SENTIDO COMÚN</a:t>
            </a:r>
          </a:p>
        </p:txBody>
      </p:sp>
      <p:pic>
        <p:nvPicPr>
          <p:cNvPr id="3" name="Elementos multimedia en línea 2" title="Privacidad, celulares y permisos en apps. Pilar y su celular (6/10)">
            <a:hlinkClick r:id="" action="ppaction://media"/>
            <a:extLst>
              <a:ext uri="{FF2B5EF4-FFF2-40B4-BE49-F238E27FC236}">
                <a16:creationId xmlns="" xmlns:a16="http://schemas.microsoft.com/office/drawing/2014/main" id="{8D020469-4E98-431A-BEBA-7F2E17B586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699" y="483138"/>
            <a:ext cx="8869678" cy="4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47B90AC-2EA9-4815-AAE3-E6A5E553D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0896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FRAUDES EN LÍNEA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="" xmlns:a16="http://schemas.microsoft.com/office/drawing/2014/main" id="{E8DF1B8F-25BD-45FE-83AD-6592F670038D}"/>
              </a:ext>
            </a:extLst>
          </p:cNvPr>
          <p:cNvSpPr/>
          <p:nvPr/>
        </p:nvSpPr>
        <p:spPr>
          <a:xfrm>
            <a:off x="139698" y="218470"/>
            <a:ext cx="4882876" cy="4141495"/>
          </a:xfrm>
          <a:prstGeom prst="round2Diag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62ADBC88-B57F-499D-A8E5-912F0A7EDED9}"/>
              </a:ext>
            </a:extLst>
          </p:cNvPr>
          <p:cNvSpPr txBox="1">
            <a:spLocks/>
          </p:cNvSpPr>
          <p:nvPr/>
        </p:nvSpPr>
        <p:spPr>
          <a:xfrm>
            <a:off x="331304" y="365972"/>
            <a:ext cx="4691270" cy="399639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SIEMPRE CON PRECAUCIÓN ANTE…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Descarga de apps y juegos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Compras en los juegos en línea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Mensajes de premios, descuentos, sorteos, etc.</a:t>
            </a:r>
          </a:p>
        </p:txBody>
      </p:sp>
    </p:spTree>
    <p:extLst>
      <p:ext uri="{BB962C8B-B14F-4D97-AF65-F5344CB8AC3E}">
        <p14:creationId xmlns:p14="http://schemas.microsoft.com/office/powerpoint/2010/main" val="150051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mo 24">
            <a:extLst>
              <a:ext uri="{FF2B5EF4-FFF2-40B4-BE49-F238E27FC236}">
                <a16:creationId xmlns="" xmlns:a16="http://schemas.microsoft.com/office/drawing/2014/main" id="{422FC35F-5814-4DCD-9524-8C6AD9C63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0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¿Y SI SURGE UN PROBLEMA?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A0C80DE2-AD80-4305-A32C-75FA3AD24F46}"/>
              </a:ext>
            </a:extLst>
          </p:cNvPr>
          <p:cNvSpPr/>
          <p:nvPr/>
        </p:nvSpPr>
        <p:spPr>
          <a:xfrm>
            <a:off x="3687693" y="89589"/>
            <a:ext cx="5227431" cy="3077681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3922644" y="230050"/>
            <a:ext cx="5685182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SIEMPRE HAY UNA SOLUCIÓN: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Protégete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Reacciona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Cuéntalo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Actúa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Aprende</a:t>
            </a:r>
          </a:p>
        </p:txBody>
      </p:sp>
    </p:spTree>
    <p:extLst>
      <p:ext uri="{BB962C8B-B14F-4D97-AF65-F5344CB8AC3E}">
        <p14:creationId xmlns:p14="http://schemas.microsoft.com/office/powerpoint/2010/main" val="324829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513" y="3194560"/>
            <a:ext cx="5645426" cy="28950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EN IS4K OS AYUDAMOS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0DF577C-FACE-4C9A-AD29-7A1C2392E252}"/>
              </a:ext>
            </a:extLst>
          </p:cNvPr>
          <p:cNvSpPr txBox="1">
            <a:spLocks/>
          </p:cNvSpPr>
          <p:nvPr/>
        </p:nvSpPr>
        <p:spPr>
          <a:xfrm>
            <a:off x="3090997" y="2590357"/>
            <a:ext cx="402478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www.is4k.es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pic>
        <p:nvPicPr>
          <p:cNvPr id="1028" name="Picture 4" descr="Banner Cyberscouts">
            <a:extLst>
              <a:ext uri="{FF2B5EF4-FFF2-40B4-BE49-F238E27FC236}">
                <a16:creationId xmlns="" xmlns:a16="http://schemas.microsoft.com/office/drawing/2014/main" id="{9AB99B12-1BBE-4DBD-B7DF-2D7950E7D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475" y="149329"/>
            <a:ext cx="3763618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_Cabecera_niÃ±os_pizarra+texto">
            <a:extLst>
              <a:ext uri="{FF2B5EF4-FFF2-40B4-BE49-F238E27FC236}">
                <a16:creationId xmlns="" xmlns:a16="http://schemas.microsoft.com/office/drawing/2014/main" id="{E899CD42-CE4E-466C-9012-E5A279BCA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6293" y="149329"/>
            <a:ext cx="4106401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90E5942E-D63A-4FB3-AF4B-A4B822A473C6}"/>
              </a:ext>
            </a:extLst>
          </p:cNvPr>
          <p:cNvSpPr/>
          <p:nvPr/>
        </p:nvSpPr>
        <p:spPr>
          <a:xfrm>
            <a:off x="2676939" y="2590357"/>
            <a:ext cx="3498574" cy="709481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940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373599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a) Mejor no me meto, no es mi problema</a:t>
            </a:r>
          </a:p>
          <a:p>
            <a:r>
              <a:rPr lang="es-ES" sz="3000" dirty="0">
                <a:solidFill>
                  <a:srgbClr val="336699"/>
                </a:solidFill>
              </a:rPr>
              <a:t>b) Se lo comunico a un adulto de confianza</a:t>
            </a:r>
          </a:p>
          <a:p>
            <a:r>
              <a:rPr lang="es-ES" sz="3000" dirty="0">
                <a:solidFill>
                  <a:srgbClr val="336699"/>
                </a:solidFill>
              </a:rPr>
              <a:t>c) Le ofrezco mi ayuda y mi apoyo</a:t>
            </a:r>
          </a:p>
          <a:p>
            <a:r>
              <a:rPr lang="es-ES" sz="3000" dirty="0">
                <a:solidFill>
                  <a:srgbClr val="336699"/>
                </a:solidFill>
              </a:rPr>
              <a:t>d) Comparto las bromas o humillaciones por las redes sociales, es lo que hacen todos</a:t>
            </a:r>
          </a:p>
        </p:txBody>
      </p:sp>
      <p:pic>
        <p:nvPicPr>
          <p:cNvPr id="18434" name="Picture 2" descr="demo 24">
            <a:extLst>
              <a:ext uri="{FF2B5EF4-FFF2-40B4-BE49-F238E27FC236}">
                <a16:creationId xmlns="" xmlns:a16="http://schemas.microsoft.com/office/drawing/2014/main" id="{9B9710F1-9871-4D7B-9DA7-27DF57D1A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201" y="241210"/>
            <a:ext cx="425340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89403358-A58A-44D3-A9D0-1E786157A49C}"/>
              </a:ext>
            </a:extLst>
          </p:cNvPr>
          <p:cNvSpPr/>
          <p:nvPr/>
        </p:nvSpPr>
        <p:spPr>
          <a:xfrm>
            <a:off x="4698609" y="190103"/>
            <a:ext cx="4253405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74DBE198-6CFB-46DD-B5D0-705195B09AD1}"/>
              </a:ext>
            </a:extLst>
          </p:cNvPr>
          <p:cNvSpPr txBox="1">
            <a:spLocks/>
          </p:cNvSpPr>
          <p:nvPr/>
        </p:nvSpPr>
        <p:spPr>
          <a:xfrm>
            <a:off x="4656168" y="817176"/>
            <a:ext cx="4338286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¿Están acosando a </a:t>
            </a:r>
            <a:br>
              <a:rPr lang="es-ES" sz="3600" dirty="0">
                <a:solidFill>
                  <a:srgbClr val="336699"/>
                </a:solidFill>
              </a:rPr>
            </a:br>
            <a:r>
              <a:rPr lang="es-ES" sz="3600" dirty="0">
                <a:solidFill>
                  <a:srgbClr val="336699"/>
                </a:solidFill>
              </a:rPr>
              <a:t>un compañero en Internet?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69551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¿NOS COMUNICAMOS POR INTERNET?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="" xmlns:a16="http://schemas.microsoft.com/office/drawing/2014/main" id="{02B42411-4813-4B51-B776-88A1CD39158B}"/>
              </a:ext>
            </a:extLst>
          </p:cNvPr>
          <p:cNvSpPr/>
          <p:nvPr/>
        </p:nvSpPr>
        <p:spPr>
          <a:xfrm>
            <a:off x="3426238" y="1643269"/>
            <a:ext cx="5479223" cy="2676940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381292B-0F0B-4305-855A-3738F5670E6C}"/>
              </a:ext>
            </a:extLst>
          </p:cNvPr>
          <p:cNvSpPr txBox="1">
            <a:spLocks/>
          </p:cNvSpPr>
          <p:nvPr/>
        </p:nvSpPr>
        <p:spPr>
          <a:xfrm>
            <a:off x="3538882" y="1220729"/>
            <a:ext cx="5366579" cy="326189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¿Nos suenan estos logotipos?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¿Por qué nos gustan?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nos pueden ofrecer?</a:t>
            </a:r>
          </a:p>
        </p:txBody>
      </p:sp>
      <p:pic>
        <p:nvPicPr>
          <p:cNvPr id="1028" name="Picture 4" descr="Resultado de imagen de logo nintendo switch">
            <a:extLst>
              <a:ext uri="{FF2B5EF4-FFF2-40B4-BE49-F238E27FC236}">
                <a16:creationId xmlns="" xmlns:a16="http://schemas.microsoft.com/office/drawing/2014/main" id="{507A5A16-B341-47D4-B66E-F6649C4B2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31" t="9459" r="30367" b="37183"/>
          <a:stretch/>
        </p:blipFill>
        <p:spPr bwMode="auto">
          <a:xfrm rot="20826828">
            <a:off x="278114" y="488680"/>
            <a:ext cx="1400478" cy="139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logo instagram png">
            <a:extLst>
              <a:ext uri="{FF2B5EF4-FFF2-40B4-BE49-F238E27FC236}">
                <a16:creationId xmlns="" xmlns:a16="http://schemas.microsoft.com/office/drawing/2014/main" id="{C2637963-4EA0-4ADB-82D4-A7A49300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6394">
            <a:off x="1929367" y="263809"/>
            <a:ext cx="1244242" cy="124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logo playstation png">
            <a:extLst>
              <a:ext uri="{FF2B5EF4-FFF2-40B4-BE49-F238E27FC236}">
                <a16:creationId xmlns="" xmlns:a16="http://schemas.microsoft.com/office/drawing/2014/main" id="{E98F66CA-AC9D-4E53-B43C-DD0F62E0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2473">
            <a:off x="1189511" y="1579245"/>
            <a:ext cx="1520892" cy="11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logo facebook png">
            <a:extLst>
              <a:ext uri="{FF2B5EF4-FFF2-40B4-BE49-F238E27FC236}">
                <a16:creationId xmlns="" xmlns:a16="http://schemas.microsoft.com/office/drawing/2014/main" id="{83611D4D-5C01-49FF-AAB6-E528346A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4510">
            <a:off x="275509" y="2696824"/>
            <a:ext cx="1219109" cy="12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logo SNAPCHAT png">
            <a:extLst>
              <a:ext uri="{FF2B5EF4-FFF2-40B4-BE49-F238E27FC236}">
                <a16:creationId xmlns="" xmlns:a16="http://schemas.microsoft.com/office/drawing/2014/main" id="{FE5096AA-ECBA-4DBA-B383-31BAFA77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2092">
            <a:off x="1854142" y="3029410"/>
            <a:ext cx="1291141" cy="12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logo NINTENDO DS png">
            <a:extLst>
              <a:ext uri="{FF2B5EF4-FFF2-40B4-BE49-F238E27FC236}">
                <a16:creationId xmlns="" xmlns:a16="http://schemas.microsoft.com/office/drawing/2014/main" id="{80CFC985-DAED-4A45-B44E-444D6F408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28948">
            <a:off x="183979" y="4474706"/>
            <a:ext cx="1987827" cy="7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de logo whatsapp png">
            <a:extLst>
              <a:ext uri="{FF2B5EF4-FFF2-40B4-BE49-F238E27FC236}">
                <a16:creationId xmlns="" xmlns:a16="http://schemas.microsoft.com/office/drawing/2014/main" id="{A15C64DE-1846-45CA-B718-BC17CC65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289">
            <a:off x="2264681" y="4631635"/>
            <a:ext cx="1319179" cy="131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de logo fortnite">
            <a:extLst>
              <a:ext uri="{FF2B5EF4-FFF2-40B4-BE49-F238E27FC236}">
                <a16:creationId xmlns="" xmlns:a16="http://schemas.microsoft.com/office/drawing/2014/main" id="{FC17AF88-167B-4FF8-9833-E026E3655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67641">
            <a:off x="3915333" y="4278667"/>
            <a:ext cx="1804718" cy="14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logo tik tok">
            <a:extLst>
              <a:ext uri="{FF2B5EF4-FFF2-40B4-BE49-F238E27FC236}">
                <a16:creationId xmlns="" xmlns:a16="http://schemas.microsoft.com/office/drawing/2014/main" id="{C1ACC408-E3FF-4AD9-9C8D-01237EA5C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93636">
            <a:off x="6245344" y="4474555"/>
            <a:ext cx="1375885" cy="13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40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957918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a) Sí, pero no hace daño porque es virtual</a:t>
            </a:r>
            <a:br>
              <a:rPr lang="es-ES" sz="3000" dirty="0">
                <a:solidFill>
                  <a:srgbClr val="336699"/>
                </a:solidFill>
              </a:rPr>
            </a:br>
            <a:r>
              <a:rPr lang="es-ES" sz="3000" dirty="0">
                <a:solidFill>
                  <a:srgbClr val="336699"/>
                </a:solidFill>
              </a:rPr>
              <a:t>b) No, solo son bromas, no es real</a:t>
            </a:r>
          </a:p>
          <a:p>
            <a:r>
              <a:rPr lang="es-ES" sz="3000" dirty="0">
                <a:solidFill>
                  <a:srgbClr val="336699"/>
                </a:solidFill>
              </a:rPr>
              <a:t>c) Sí, en forma de mensajes de odio, comentarios humillantes o difusión de la violencia</a:t>
            </a:r>
          </a:p>
          <a:p>
            <a:r>
              <a:rPr lang="es-ES" sz="3000" dirty="0">
                <a:solidFill>
                  <a:srgbClr val="336699"/>
                </a:solidFill>
              </a:rPr>
              <a:t>d) No, todos los mensajes son positivos en Internet</a:t>
            </a:r>
          </a:p>
        </p:txBody>
      </p:sp>
      <p:pic>
        <p:nvPicPr>
          <p:cNvPr id="19458" name="Picture 2" descr="AgresiÃ³n, discusiÃ³n, conflicto, estrÃ©s, lucha">
            <a:extLst>
              <a:ext uri="{FF2B5EF4-FFF2-40B4-BE49-F238E27FC236}">
                <a16:creationId xmlns="" xmlns:a16="http://schemas.microsoft.com/office/drawing/2014/main" id="{6ABE0BAA-059C-4FD7-A432-31A6CBB8E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678" y="294135"/>
            <a:ext cx="3995223" cy="29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156AE420-728F-4332-BBCB-2A64984FCB8B}"/>
              </a:ext>
            </a:extLst>
          </p:cNvPr>
          <p:cNvSpPr/>
          <p:nvPr/>
        </p:nvSpPr>
        <p:spPr>
          <a:xfrm>
            <a:off x="292099" y="292672"/>
            <a:ext cx="4253405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AFE8283-8220-42D5-A9C7-DE69C8B7C9FF}"/>
              </a:ext>
            </a:extLst>
          </p:cNvPr>
          <p:cNvSpPr txBox="1">
            <a:spLocks/>
          </p:cNvSpPr>
          <p:nvPr/>
        </p:nvSpPr>
        <p:spPr>
          <a:xfrm>
            <a:off x="233714" y="1149193"/>
            <a:ext cx="4338286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¿Existe la violencia </a:t>
            </a:r>
            <a:br>
              <a:rPr lang="es-ES" sz="3600" dirty="0">
                <a:solidFill>
                  <a:srgbClr val="336699"/>
                </a:solidFill>
              </a:rPr>
            </a:br>
            <a:r>
              <a:rPr lang="es-ES" sz="3600" dirty="0">
                <a:solidFill>
                  <a:srgbClr val="336699"/>
                </a:solidFill>
              </a:rPr>
              <a:t>en la Red?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65942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76B8314-9A38-4342-9EEA-73637220D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37" y="272363"/>
            <a:ext cx="4133513" cy="29460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8" y="3591611"/>
            <a:ext cx="8851901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a) Pedir ayuda a mis amigos, mejor que no se enteren mis padres</a:t>
            </a:r>
          </a:p>
          <a:p>
            <a:r>
              <a:rPr lang="es-ES" sz="3000" dirty="0">
                <a:solidFill>
                  <a:srgbClr val="336699"/>
                </a:solidFill>
              </a:rPr>
              <a:t>b) Contactar con un Centro de Ayuda especializado</a:t>
            </a:r>
          </a:p>
          <a:p>
            <a:r>
              <a:rPr lang="es-ES" sz="3000" dirty="0">
                <a:solidFill>
                  <a:srgbClr val="336699"/>
                </a:solidFill>
              </a:rPr>
              <a:t>c) Nada, con el tiempo se solucionará…</a:t>
            </a:r>
          </a:p>
          <a:p>
            <a:r>
              <a:rPr lang="es-ES" sz="3000" dirty="0">
                <a:solidFill>
                  <a:srgbClr val="336699"/>
                </a:solidFill>
              </a:rPr>
              <a:t>d) Contárselo a cualquier adulto, es lo mejor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306E0748-3E09-41CF-A0CF-423736E1F21E}"/>
              </a:ext>
            </a:extLst>
          </p:cNvPr>
          <p:cNvSpPr/>
          <p:nvPr/>
        </p:nvSpPr>
        <p:spPr>
          <a:xfrm>
            <a:off x="4698609" y="190103"/>
            <a:ext cx="4253405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9FAED5C5-3C84-458E-8070-42F6EDAC4E6A}"/>
              </a:ext>
            </a:extLst>
          </p:cNvPr>
          <p:cNvSpPr txBox="1">
            <a:spLocks/>
          </p:cNvSpPr>
          <p:nvPr/>
        </p:nvSpPr>
        <p:spPr>
          <a:xfrm>
            <a:off x="4656168" y="817176"/>
            <a:ext cx="4338286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¿Qué puedo hacer ante un problema </a:t>
            </a:r>
            <a:br>
              <a:rPr lang="es-ES" sz="3600" dirty="0">
                <a:solidFill>
                  <a:srgbClr val="336699"/>
                </a:solidFill>
              </a:rPr>
            </a:br>
            <a:r>
              <a:rPr lang="es-ES" sz="3600" dirty="0">
                <a:solidFill>
                  <a:srgbClr val="336699"/>
                </a:solidFill>
              </a:rPr>
              <a:t>en Internet?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8923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¿EXISTEN RIESGOS?</a:t>
            </a:r>
          </a:p>
        </p:txBody>
      </p:sp>
      <p:pic>
        <p:nvPicPr>
          <p:cNvPr id="3" name="Picture 2" descr="demo 24">
            <a:extLst>
              <a:ext uri="{FF2B5EF4-FFF2-40B4-BE49-F238E27FC236}">
                <a16:creationId xmlns="" xmlns:a16="http://schemas.microsoft.com/office/drawing/2014/main" id="{283788C5-6285-470B-81F7-640479B7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diagonales redondeadas 4">
            <a:extLst>
              <a:ext uri="{FF2B5EF4-FFF2-40B4-BE49-F238E27FC236}">
                <a16:creationId xmlns="" xmlns:a16="http://schemas.microsoft.com/office/drawing/2014/main" id="{88DE7102-2DE7-440E-8193-6024CC18C086}"/>
              </a:ext>
            </a:extLst>
          </p:cNvPr>
          <p:cNvSpPr/>
          <p:nvPr/>
        </p:nvSpPr>
        <p:spPr>
          <a:xfrm>
            <a:off x="139699" y="305972"/>
            <a:ext cx="3461630" cy="3123028"/>
          </a:xfrm>
          <a:prstGeom prst="round2Diag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5F981E45-1275-4FB6-9F5C-6D09CBDB67DB}"/>
              </a:ext>
            </a:extLst>
          </p:cNvPr>
          <p:cNvSpPr txBox="1">
            <a:spLocks/>
          </p:cNvSpPr>
          <p:nvPr/>
        </p:nvSpPr>
        <p:spPr>
          <a:xfrm>
            <a:off x="245206" y="492117"/>
            <a:ext cx="3257649" cy="362293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Como en cualquier otro medio en el que nos relacionamos, existen riesgos que debemos conocer</a:t>
            </a:r>
          </a:p>
        </p:txBody>
      </p:sp>
    </p:spTree>
    <p:extLst>
      <p:ext uri="{BB962C8B-B14F-4D97-AF65-F5344CB8AC3E}">
        <p14:creationId xmlns:p14="http://schemas.microsoft.com/office/powerpoint/2010/main" val="340838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¿EXISTEN RIESGOS?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7D2E232-2AAA-4C36-BB39-3A776E554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3"/>
            <a:ext cx="9144000" cy="2852382"/>
          </a:xfrm>
          <a:prstGeom prst="rect">
            <a:avLst/>
          </a:prstGeom>
          <a:ln w="158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6BBCCDC-8502-4D95-A146-1B5695FAE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6001"/>
            <a:ext cx="9144000" cy="31136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A3EA039-7E8B-4F2D-BF9D-AEB9980E6789}"/>
              </a:ext>
            </a:extLst>
          </p:cNvPr>
          <p:cNvSpPr/>
          <p:nvPr/>
        </p:nvSpPr>
        <p:spPr>
          <a:xfrm>
            <a:off x="0" y="2860001"/>
            <a:ext cx="9144000" cy="16592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06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NO TODO EN INTERNET NOS SIENTA BIEN</a:t>
            </a:r>
          </a:p>
        </p:txBody>
      </p:sp>
      <p:pic>
        <p:nvPicPr>
          <p:cNvPr id="2050" name="Picture 2" descr="demo 24">
            <a:extLst>
              <a:ext uri="{FF2B5EF4-FFF2-40B4-BE49-F238E27FC236}">
                <a16:creationId xmlns="" xmlns:a16="http://schemas.microsoft.com/office/drawing/2014/main" id="{E404ED11-B5AD-4EA7-AC41-7F70C3E9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777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diagonales redondeadas 4">
            <a:extLst>
              <a:ext uri="{FF2B5EF4-FFF2-40B4-BE49-F238E27FC236}">
                <a16:creationId xmlns="" xmlns:a16="http://schemas.microsoft.com/office/drawing/2014/main" id="{675FBD3B-D153-43BD-A4DB-39AE099996C9}"/>
              </a:ext>
            </a:extLst>
          </p:cNvPr>
          <p:cNvSpPr/>
          <p:nvPr/>
        </p:nvSpPr>
        <p:spPr>
          <a:xfrm>
            <a:off x="139699" y="305972"/>
            <a:ext cx="3461630" cy="2648243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60EF5BB-515D-4F37-AEA1-27B9AA096D4D}"/>
              </a:ext>
            </a:extLst>
          </p:cNvPr>
          <p:cNvSpPr txBox="1">
            <a:spLocks/>
          </p:cNvSpPr>
          <p:nvPr/>
        </p:nvSpPr>
        <p:spPr>
          <a:xfrm>
            <a:off x="245206" y="492117"/>
            <a:ext cx="3257649" cy="362293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¿Qué tipo de contenidos pueden ser dañinos o negativos para nosotros?</a:t>
            </a:r>
          </a:p>
        </p:txBody>
      </p:sp>
    </p:spTree>
    <p:extLst>
      <p:ext uri="{BB962C8B-B14F-4D97-AF65-F5344CB8AC3E}">
        <p14:creationId xmlns:p14="http://schemas.microsoft.com/office/powerpoint/2010/main" val="187734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mo 24">
            <a:extLst>
              <a:ext uri="{FF2B5EF4-FFF2-40B4-BE49-F238E27FC236}">
                <a16:creationId xmlns="" xmlns:a16="http://schemas.microsoft.com/office/drawing/2014/main" id="{52E9130A-772D-44B4-9C71-8F763C6D6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780" y="436869"/>
            <a:ext cx="3486873" cy="247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ES UN CONTENIDO INADECUADO?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="" xmlns:a16="http://schemas.microsoft.com/office/drawing/2014/main" id="{1BC38B18-2370-48EE-AA57-A0D942CB74E9}"/>
              </a:ext>
            </a:extLst>
          </p:cNvPr>
          <p:cNvSpPr/>
          <p:nvPr/>
        </p:nvSpPr>
        <p:spPr>
          <a:xfrm>
            <a:off x="5190001" y="338448"/>
            <a:ext cx="3700781" cy="409287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A48862B-A261-4ED8-B580-34A1B6305742}"/>
              </a:ext>
            </a:extLst>
          </p:cNvPr>
          <p:cNvSpPr txBox="1">
            <a:spLocks/>
          </p:cNvSpPr>
          <p:nvPr/>
        </p:nvSpPr>
        <p:spPr>
          <a:xfrm>
            <a:off x="4572000" y="303100"/>
            <a:ext cx="4857129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para otras edades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que no entendemos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negativos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falsos</a:t>
            </a:r>
          </a:p>
        </p:txBody>
      </p:sp>
      <p:pic>
        <p:nvPicPr>
          <p:cNvPr id="3076" name="Picture 4" descr="demo 24">
            <a:extLst>
              <a:ext uri="{FF2B5EF4-FFF2-40B4-BE49-F238E27FC236}">
                <a16:creationId xmlns="" xmlns:a16="http://schemas.microsoft.com/office/drawing/2014/main" id="{53FB2E0D-BE0F-4D9D-9B32-1DF2BCC8D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781" y="3298661"/>
            <a:ext cx="3486872" cy="24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CD6F6CC-B641-4F9B-9B5A-D1675152F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219" y="3298661"/>
            <a:ext cx="3617000" cy="24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711290A-388D-426E-B8D5-73A4102B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1777" cy="60896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CÓMO ACTUAR ANTE ESTOS CONTENIDOS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="" xmlns:a16="http://schemas.microsoft.com/office/drawing/2014/main" id="{DE8B3FA4-E0A7-4C5E-AC61-3EAFB71C148B}"/>
              </a:ext>
            </a:extLst>
          </p:cNvPr>
          <p:cNvSpPr/>
          <p:nvPr/>
        </p:nvSpPr>
        <p:spPr>
          <a:xfrm>
            <a:off x="5705612" y="2752244"/>
            <a:ext cx="3286539" cy="3087757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A48862B-A261-4ED8-B580-34A1B6305742}"/>
              </a:ext>
            </a:extLst>
          </p:cNvPr>
          <p:cNvSpPr txBox="1">
            <a:spLocks/>
          </p:cNvSpPr>
          <p:nvPr/>
        </p:nvSpPr>
        <p:spPr>
          <a:xfrm>
            <a:off x="5930049" y="2902912"/>
            <a:ext cx="3286539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Pausar la reproducción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difundirlo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Contárselo </a:t>
            </a:r>
          </a:p>
          <a:p>
            <a:r>
              <a:rPr lang="es-ES" sz="3000" dirty="0">
                <a:solidFill>
                  <a:srgbClr val="336699"/>
                </a:solidFill>
              </a:rPr>
              <a:t>	a un adulto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Reportar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5115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CUIDA TU PRIVACIDAD</a:t>
            </a:r>
          </a:p>
        </p:txBody>
      </p:sp>
      <p:pic>
        <p:nvPicPr>
          <p:cNvPr id="6146" name="Picture 2" descr="demo 24">
            <a:extLst>
              <a:ext uri="{FF2B5EF4-FFF2-40B4-BE49-F238E27FC236}">
                <a16:creationId xmlns="" xmlns:a16="http://schemas.microsoft.com/office/drawing/2014/main" id="{2A410B5C-9ED4-4967-9A90-1675D373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diagonales redondeadas 3">
            <a:extLst>
              <a:ext uri="{FF2B5EF4-FFF2-40B4-BE49-F238E27FC236}">
                <a16:creationId xmlns="" xmlns:a16="http://schemas.microsoft.com/office/drawing/2014/main" id="{9EF292C6-B7C0-4527-81CA-26AE5AAAB773}"/>
              </a:ext>
            </a:extLst>
          </p:cNvPr>
          <p:cNvSpPr/>
          <p:nvPr/>
        </p:nvSpPr>
        <p:spPr>
          <a:xfrm>
            <a:off x="5303520" y="2752245"/>
            <a:ext cx="3688631" cy="2917036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9CC26E48-5382-45F7-99F6-7D756CD668AB}"/>
              </a:ext>
            </a:extLst>
          </p:cNvPr>
          <p:cNvSpPr txBox="1">
            <a:spLocks/>
          </p:cNvSpPr>
          <p:nvPr/>
        </p:nvSpPr>
        <p:spPr>
          <a:xfrm>
            <a:off x="5303519" y="3045565"/>
            <a:ext cx="368863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clase de cosas compartimos en Internet?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¿Por qué es un riesgo?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578373540"/>
      </p:ext>
    </p:extLst>
  </p:cSld>
  <p:clrMapOvr>
    <a:masterClrMapping/>
  </p:clrMapOvr>
</p:sld>
</file>

<file path=ppt/theme/theme1.xml><?xml version="1.0" encoding="utf-8"?>
<a:theme xmlns:a="http://schemas.openxmlformats.org/drawingml/2006/main" name="ppt extendida">
  <a:themeElements>
    <a:clrScheme name="Personalizado 2">
      <a:dk1>
        <a:sysClr val="windowText" lastClr="000000"/>
      </a:dk1>
      <a:lt1>
        <a:sysClr val="window" lastClr="FFFFFF"/>
      </a:lt1>
      <a:dk2>
        <a:srgbClr val="009ADA"/>
      </a:dk2>
      <a:lt2>
        <a:srgbClr val="BFBFBF"/>
      </a:lt2>
      <a:accent1>
        <a:srgbClr val="009ADA"/>
      </a:accent1>
      <a:accent2>
        <a:srgbClr val="68757E"/>
      </a:accent2>
      <a:accent3>
        <a:srgbClr val="9DB800"/>
      </a:accent3>
      <a:accent4>
        <a:srgbClr val="9DB800"/>
      </a:accent4>
      <a:accent5>
        <a:srgbClr val="8AA2AF"/>
      </a:accent5>
      <a:accent6>
        <a:srgbClr val="BFBFBF"/>
      </a:accent6>
      <a:hlink>
        <a:srgbClr val="009ADA"/>
      </a:hlink>
      <a:folHlink>
        <a:srgbClr val="000000"/>
      </a:folHlink>
    </a:clrScheme>
    <a:fontScheme name="INCIB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F59559BD-9879-415E-8D24-042D29FE2752}" vid="{574DB95F-CFCD-48BC-9BB0-D2474FB898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Plantilla_Cibercooperantes</Template>
  <TotalTime>0</TotalTime>
  <Words>628</Words>
  <Application>Microsoft Office PowerPoint</Application>
  <PresentationFormat>Presentación en pantalla (4:3)</PresentationFormat>
  <Paragraphs>129</Paragraphs>
  <Slides>32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ppt extendida</vt:lpstr>
      <vt:lpstr>¡APRENDEMOS SOBRE CIBERSEGURIDAD! (MENORES DE 9 A 13 AÑOS)</vt:lpstr>
      <vt:lpstr>¿CÓMO USAMOS INTERNET?</vt:lpstr>
      <vt:lpstr>¿NOS COMUNICAMOS POR INTERNET?</vt:lpstr>
      <vt:lpstr>¿EXISTEN RIESGOS?</vt:lpstr>
      <vt:lpstr>¿EXISTEN RIESGOS?</vt:lpstr>
      <vt:lpstr>NO TODO EN INTERNET NOS SIENTA BIEN</vt:lpstr>
      <vt:lpstr>¿QUÉ ES UN CONTENIDO INADECUADO?</vt:lpstr>
      <vt:lpstr>CÓMO ACTUAR ANTE ESTOS CONTENIDOS</vt:lpstr>
      <vt:lpstr>CUIDA TU PRIVACIDAD</vt:lpstr>
      <vt:lpstr>¿POR QUÉ COMPARTIMOS LA VIDA PRIVADA?</vt:lpstr>
      <vt:lpstr>MIS PRIMERAS REDES SOCIALES</vt:lpstr>
      <vt:lpstr>PIENSA ANTES DE COMPARTIR</vt:lpstr>
      <vt:lpstr>A VECES NO ELEGIMOS LO QUE PUBLICAMOS</vt:lpstr>
      <vt:lpstr>NOS RELACIONAMOS EN LÍNEA</vt:lpstr>
      <vt:lpstr>HABILIDADES PARA COMUNICARNOS BIEN</vt:lpstr>
      <vt:lpstr>DECIMOS NO A LA VIOLENCIA</vt:lpstr>
      <vt:lpstr>DECIMOS NO A LA VIOLENCIA</vt:lpstr>
      <vt:lpstr>DECIMOS NO AL CIBERACOSO</vt:lpstr>
      <vt:lpstr>TÚ PUEDES PARARLO</vt:lpstr>
      <vt:lpstr>TÚ PUEDES PARARLO</vt:lpstr>
      <vt:lpstr>¿CUÁNTO TIEMPO PASAS CONECTADO?</vt:lpstr>
      <vt:lpstr>NO DEJES DE LADO TODO LO DEMÁS</vt:lpstr>
      <vt:lpstr>CONFIGURA TU SEGURIDAD</vt:lpstr>
      <vt:lpstr>APPS CON SENTIDO COMÚN</vt:lpstr>
      <vt:lpstr>APPS CON SENTIDO COMÚN</vt:lpstr>
      <vt:lpstr>FRAUDES EN LÍNEA</vt:lpstr>
      <vt:lpstr>¿Y SI SURGE UN PROBLEMA?</vt:lpstr>
      <vt:lpstr>EN IS4K OS AYUDAMOS</vt:lpstr>
      <vt:lpstr>¿QUÉ HAS APRENDIDO?</vt:lpstr>
      <vt:lpstr>¿QUÉ HAS APRENDIDO?</vt:lpstr>
      <vt:lpstr>¿QUÉ HAS APRENDIDO?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2019-01-11T15:41:13Z</dcterms:created>
  <dcterms:modified xsi:type="dcterms:W3CDTF">2020-02-11T09:51:37Z</dcterms:modified>
</cp:coreProperties>
</file>