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1" r:id="rId2"/>
    <p:sldId id="262" r:id="rId3"/>
    <p:sldId id="286" r:id="rId4"/>
    <p:sldId id="260" r:id="rId5"/>
    <p:sldId id="265" r:id="rId6"/>
    <p:sldId id="264" r:id="rId7"/>
    <p:sldId id="268" r:id="rId8"/>
    <p:sldId id="263" r:id="rId9"/>
    <p:sldId id="267" r:id="rId10"/>
    <p:sldId id="266" r:id="rId11"/>
    <p:sldId id="269" r:id="rId12"/>
    <p:sldId id="271" r:id="rId13"/>
    <p:sldId id="274" r:id="rId14"/>
    <p:sldId id="270" r:id="rId15"/>
    <p:sldId id="272" r:id="rId16"/>
    <p:sldId id="275" r:id="rId17"/>
    <p:sldId id="273" r:id="rId18"/>
    <p:sldId id="276" r:id="rId19"/>
    <p:sldId id="277" r:id="rId20"/>
    <p:sldId id="278" r:id="rId21"/>
    <p:sldId id="279" r:id="rId22"/>
    <p:sldId id="284" r:id="rId23"/>
    <p:sldId id="285" r:id="rId24"/>
    <p:sldId id="280" r:id="rId25"/>
    <p:sldId id="281" r:id="rId26"/>
    <p:sldId id="282" r:id="rId27"/>
    <p:sldId id="283" r:id="rId28"/>
    <p:sldId id="259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937"/>
    <a:srgbClr val="009ADA"/>
    <a:srgbClr val="FF0000"/>
    <a:srgbClr val="04B599"/>
    <a:srgbClr val="A4B70A"/>
    <a:srgbClr val="336699"/>
    <a:srgbClr val="E6E6E6"/>
    <a:srgbClr val="FF762F"/>
    <a:srgbClr val="DD3137"/>
    <a:srgbClr val="A4B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226" autoAdjust="0"/>
  </p:normalViewPr>
  <p:slideViewPr>
    <p:cSldViewPr snapToGrid="0" snapToObjects="1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26AFDB-A4FA-4051-AB58-6D03EAC3BA8E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0AD7C1-2705-4351-9B9B-86F3195247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805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AA035C-78E8-4B1B-B0F4-74768E556F68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AD3286-81A8-4453-86FA-A47F853F5C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00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43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C4948E-DF5B-4852-9B83-2E650624EC8E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053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nternet-Segura-For-Kids-1886436838309254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s4k.es/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twitter.com/is4kids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5646738" y="2847975"/>
            <a:ext cx="1908175" cy="19081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814388" y="2849563"/>
            <a:ext cx="5786437" cy="19081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9ADA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20838" y="0"/>
            <a:ext cx="12858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1704975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65029" y="3186248"/>
            <a:ext cx="5343705" cy="19001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Rectángulo redondeado 11"/>
          <p:cNvSpPr/>
          <p:nvPr userDrawn="1"/>
        </p:nvSpPr>
        <p:spPr>
          <a:xfrm>
            <a:off x="762454" y="526292"/>
            <a:ext cx="3041196" cy="14360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67" y="882030"/>
            <a:ext cx="3070724" cy="724613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67753" y="6106629"/>
            <a:ext cx="1870075" cy="49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156" y="6215063"/>
            <a:ext cx="1447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96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6089651"/>
            <a:ext cx="9144000" cy="795337"/>
          </a:xfrm>
          <a:prstGeom prst="rect">
            <a:avLst/>
          </a:prstGeom>
          <a:solidFill>
            <a:srgbClr val="009AD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644D79-FF58-49FA-9CEE-E4BEE994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6089650"/>
            <a:ext cx="7390872" cy="79533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59310A8-8E94-4C5C-A3FE-39AECE3E1269}"/>
              </a:ext>
            </a:extLst>
          </p:cNvPr>
          <p:cNvSpPr/>
          <p:nvPr userDrawn="1"/>
        </p:nvSpPr>
        <p:spPr>
          <a:xfrm>
            <a:off x="0" y="6839267"/>
            <a:ext cx="9144000" cy="45719"/>
          </a:xfrm>
          <a:prstGeom prst="rect">
            <a:avLst/>
          </a:prstGeom>
          <a:solidFill>
            <a:srgbClr val="A4B70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grpSp>
        <p:nvGrpSpPr>
          <p:cNvPr id="9" name="Grupo 8"/>
          <p:cNvGrpSpPr/>
          <p:nvPr userDrawn="1"/>
        </p:nvGrpSpPr>
        <p:grpSpPr>
          <a:xfrm>
            <a:off x="7483037" y="6194964"/>
            <a:ext cx="1510336" cy="575400"/>
            <a:chOff x="7483037" y="6194964"/>
            <a:chExt cx="1510336" cy="575400"/>
          </a:xfrm>
        </p:grpSpPr>
        <p:pic>
          <p:nvPicPr>
            <p:cNvPr id="13" name="Imagen 12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924" y="6194964"/>
              <a:ext cx="1425984" cy="25223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3893" y="6531429"/>
              <a:ext cx="879480" cy="238935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 userDrawn="1"/>
          </p:nvSpPr>
          <p:spPr>
            <a:xfrm>
              <a:off x="7483037" y="6447199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>
                  <a:solidFill>
                    <a:schemeClr val="bg1">
                      <a:lumMod val="95000"/>
                    </a:schemeClr>
                  </a:solidFill>
                </a:rPr>
                <a:t>A través de:</a:t>
              </a:r>
              <a:endParaRPr lang="es-E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78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AEF6F14-6789-471A-8247-32C4F3CD89EC}"/>
              </a:ext>
            </a:extLst>
          </p:cNvPr>
          <p:cNvSpPr/>
          <p:nvPr userDrawn="1"/>
        </p:nvSpPr>
        <p:spPr>
          <a:xfrm>
            <a:off x="0" y="6089651"/>
            <a:ext cx="9144000" cy="795337"/>
          </a:xfrm>
          <a:prstGeom prst="rect">
            <a:avLst/>
          </a:prstGeom>
          <a:solidFill>
            <a:srgbClr val="009AD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259307"/>
            <a:ext cx="8864600" cy="5866857"/>
          </a:xfrm>
          <a:prstGeom prst="rect">
            <a:avLst/>
          </a:prstGeom>
        </p:spPr>
        <p:txBody>
          <a:bodyPr/>
          <a:lstStyle>
            <a:lvl1pPr>
              <a:buClr>
                <a:srgbClr val="9DB900"/>
              </a:buClr>
              <a:buFont typeface="Wingdings" pitchFamily="2" charset="2"/>
              <a:buChar char="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DB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DB900"/>
              </a:buClr>
              <a:buSzPct val="85000"/>
              <a:buFont typeface="Calibri" pitchFamily="34" charset="0"/>
              <a:buChar char="□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9DB90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9DB90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146AB71-3F0D-426D-B1CF-A807F4C3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7325173" cy="79533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F9CFCAB-FB13-4588-A08A-EC28A67B44A0}"/>
              </a:ext>
            </a:extLst>
          </p:cNvPr>
          <p:cNvSpPr/>
          <p:nvPr userDrawn="1"/>
        </p:nvSpPr>
        <p:spPr>
          <a:xfrm>
            <a:off x="0" y="6839267"/>
            <a:ext cx="9144000" cy="45719"/>
          </a:xfrm>
          <a:prstGeom prst="rect">
            <a:avLst/>
          </a:prstGeom>
          <a:solidFill>
            <a:srgbClr val="A4B70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7483037" y="6194964"/>
            <a:ext cx="1510336" cy="575400"/>
            <a:chOff x="7483037" y="6194964"/>
            <a:chExt cx="1510336" cy="575400"/>
          </a:xfrm>
        </p:grpSpPr>
        <p:pic>
          <p:nvPicPr>
            <p:cNvPr id="15" name="Imagen 1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924" y="6194964"/>
              <a:ext cx="1425984" cy="252235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3893" y="6531429"/>
              <a:ext cx="879480" cy="238935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 userDrawn="1"/>
          </p:nvSpPr>
          <p:spPr>
            <a:xfrm>
              <a:off x="7483037" y="6447199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>
                  <a:solidFill>
                    <a:schemeClr val="bg1">
                      <a:lumMod val="95000"/>
                    </a:schemeClr>
                  </a:solidFill>
                </a:rPr>
                <a:t>A través de:</a:t>
              </a:r>
              <a:endParaRPr lang="es-E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86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7741782" y="6080138"/>
            <a:ext cx="1351285" cy="571687"/>
            <a:chOff x="7741782" y="6080138"/>
            <a:chExt cx="1351285" cy="571687"/>
          </a:xfrm>
        </p:grpSpPr>
        <p:pic>
          <p:nvPicPr>
            <p:cNvPr id="4" name="Imagen 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2232" y="6080138"/>
              <a:ext cx="1195882" cy="282198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0173" y="6469015"/>
              <a:ext cx="672894" cy="182810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 userDrawn="1"/>
          </p:nvSpPr>
          <p:spPr>
            <a:xfrm>
              <a:off x="7741782" y="6407667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>
                  <a:solidFill>
                    <a:schemeClr val="bg1">
                      <a:lumMod val="65000"/>
                    </a:schemeClr>
                  </a:solidFill>
                </a:rPr>
                <a:t>A través de:</a:t>
              </a:r>
              <a:endParaRPr lang="es-E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28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11020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9ADA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287587" y="168225"/>
            <a:ext cx="4649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sz="3600" b="1" dirty="0">
                <a:solidFill>
                  <a:schemeClr val="bg1"/>
                </a:solidFill>
              </a:rPr>
              <a:t>Gracias </a:t>
            </a:r>
            <a:r>
              <a:rPr lang="en-US" altLang="es-ES" sz="3600" b="1" dirty="0" err="1">
                <a:solidFill>
                  <a:schemeClr val="bg1"/>
                </a:solidFill>
              </a:rPr>
              <a:t>por</a:t>
            </a:r>
            <a:r>
              <a:rPr lang="en-US" altLang="es-ES" sz="3600" b="1" dirty="0">
                <a:solidFill>
                  <a:schemeClr val="bg1"/>
                </a:solidFill>
              </a:rPr>
              <a:t> </a:t>
            </a:r>
            <a:r>
              <a:rPr lang="en-US" altLang="es-ES" sz="3600" b="1" dirty="0" err="1">
                <a:solidFill>
                  <a:schemeClr val="bg1"/>
                </a:solidFill>
              </a:rPr>
              <a:t>su</a:t>
            </a:r>
            <a:r>
              <a:rPr lang="en-US" altLang="es-ES" sz="3600" b="1" dirty="0">
                <a:solidFill>
                  <a:schemeClr val="bg1"/>
                </a:solidFill>
              </a:rPr>
              <a:t> </a:t>
            </a:r>
            <a:r>
              <a:rPr lang="en-US" altLang="es-ES" sz="3600" b="1" dirty="0" err="1">
                <a:solidFill>
                  <a:schemeClr val="bg1"/>
                </a:solidFill>
              </a:rPr>
              <a:t>atención</a:t>
            </a:r>
            <a:endParaRPr lang="en-US" altLang="es-ES" sz="3600" b="1" dirty="0">
              <a:solidFill>
                <a:schemeClr val="bg1"/>
              </a:solidFill>
            </a:endParaRPr>
          </a:p>
        </p:txBody>
      </p:sp>
      <p:sp>
        <p:nvSpPr>
          <p:cNvPr id="10" name="17 CuadroTexto"/>
          <p:cNvSpPr txBox="1"/>
          <p:nvPr userDrawn="1"/>
        </p:nvSpPr>
        <p:spPr>
          <a:xfrm>
            <a:off x="5008585" y="1270252"/>
            <a:ext cx="31181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b="1" u="none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https://www.is4k.es</a:t>
            </a:r>
          </a:p>
          <a:p>
            <a:pPr>
              <a:lnSpc>
                <a:spcPct val="150000"/>
              </a:lnSpc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https://incibe.es</a:t>
            </a:r>
          </a:p>
          <a:p>
            <a:pPr>
              <a:lnSpc>
                <a:spcPct val="100000"/>
              </a:lnSpc>
            </a:pPr>
            <a:endParaRPr lang="es-ES" sz="20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contacto@is4k.es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Internet Segura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for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Kids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@is4k / @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incibe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es-ES" sz="20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Suscripción Boletines</a:t>
            </a:r>
          </a:p>
        </p:txBody>
      </p:sp>
      <p:pic>
        <p:nvPicPr>
          <p:cNvPr id="17" name="5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1975" y="6027311"/>
            <a:ext cx="1725613" cy="45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1554" y="6030047"/>
            <a:ext cx="1479304" cy="45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800" y="5963954"/>
            <a:ext cx="2471362" cy="58317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54" y="1547636"/>
            <a:ext cx="2155568" cy="2836992"/>
          </a:xfrm>
          <a:prstGeom prst="rect">
            <a:avLst/>
          </a:prstGeom>
        </p:spPr>
      </p:pic>
      <p:pic>
        <p:nvPicPr>
          <p:cNvPr id="21" name="Picture 4" descr="http://us.cdn1.123rf.com/168nwm/alexwhite/alexwhite1302/alexwhite130202469/18037127-casa-azul-cuadrado-icono-web-brillante-en-el-fondo-blanco.jpg">
            <a:hlinkClick r:id="rId6"/>
          </p:cNvPr>
          <p:cNvPicPr>
            <a:picLocks noChangeAspect="1" noChangeArrowheads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2092" y="1437338"/>
            <a:ext cx="352929" cy="272602"/>
          </a:xfrm>
          <a:prstGeom prst="rect">
            <a:avLst/>
          </a:prstGeom>
          <a:noFill/>
        </p:spPr>
      </p:pic>
      <p:pic>
        <p:nvPicPr>
          <p:cNvPr id="22" name="Imagen 21">
            <a:hlinkClick r:id="rId8"/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652092" y="3209739"/>
            <a:ext cx="295835" cy="307213"/>
          </a:xfrm>
          <a:prstGeom prst="rect">
            <a:avLst/>
          </a:prstGeom>
        </p:spPr>
      </p:pic>
      <p:pic>
        <p:nvPicPr>
          <p:cNvPr id="23" name="Imagen 22">
            <a:hlinkClick r:id="rId10"/>
          </p:cNvPr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4652092" y="3787468"/>
            <a:ext cx="307213" cy="30721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82963" y="4361241"/>
            <a:ext cx="611857" cy="32171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09" y="2605495"/>
            <a:ext cx="273600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3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5" r:id="rId4"/>
    <p:sldLayoutId id="2147483697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X_AfRk9F9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3v5siMWGr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ctrTitle"/>
          </p:nvPr>
        </p:nvSpPr>
        <p:spPr bwMode="auto">
          <a:xfrm>
            <a:off x="1770063" y="2900363"/>
            <a:ext cx="5564187" cy="190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120000"/>
              </a:lnSpc>
            </a:pPr>
            <a:r>
              <a:rPr lang="es-ES" altLang="es-ES" sz="4000" dirty="0"/>
              <a:t>PRIMEROS PASOS CON CIBERSEGURIDAD</a:t>
            </a:r>
            <a:br>
              <a:rPr lang="es-ES" altLang="es-ES" sz="4000" dirty="0"/>
            </a:br>
            <a:r>
              <a:rPr lang="es-ES" altLang="es-ES" sz="2200" dirty="0"/>
              <a:t>(MENORES DE 5 A 8 AÑOS)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CC8B6D0-84E5-4A66-8DA5-7522E50138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5"/>
          <a:stretch/>
        </p:blipFill>
        <p:spPr>
          <a:xfrm>
            <a:off x="0" y="1"/>
            <a:ext cx="9144000" cy="606347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PÁGINAS DIVERTIDAS PARA NIÑOS/AS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016CE4E-A7FA-4980-BC3A-B1395D6CA2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532" y="4743833"/>
            <a:ext cx="1260000" cy="1260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7D71C2F-2A0F-4CB6-975F-6408611472C1}"/>
              </a:ext>
            </a:extLst>
          </p:cNvPr>
          <p:cNvSpPr/>
          <p:nvPr/>
        </p:nvSpPr>
        <p:spPr>
          <a:xfrm>
            <a:off x="0" y="3019552"/>
            <a:ext cx="4752028" cy="94710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54E6A68-BA2C-469F-A1A4-6A790618900F}"/>
              </a:ext>
            </a:extLst>
          </p:cNvPr>
          <p:cNvSpPr/>
          <p:nvPr/>
        </p:nvSpPr>
        <p:spPr>
          <a:xfrm rot="5400000">
            <a:off x="1657994" y="3002227"/>
            <a:ext cx="6099162" cy="94710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99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C011FF-D2AE-462C-93B3-898EA7BC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¿CON QUIÉN JUEGAS EN LÍNEA?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BAEB214-A02B-44B2-AE49-935AB3F00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16"/>
            <a:ext cx="9144000" cy="60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7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63AA36C-3F7E-464A-BE2E-B03A38991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4771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C011FF-D2AE-462C-93B3-898EA7BC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CON QUIÉN PUEDES CONTACTAR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467025E7-EF81-48DA-9FD8-E9DEB37BF08A}"/>
              </a:ext>
            </a:extLst>
          </p:cNvPr>
          <p:cNvSpPr/>
          <p:nvPr/>
        </p:nvSpPr>
        <p:spPr>
          <a:xfrm>
            <a:off x="318052" y="4443663"/>
            <a:ext cx="8494644" cy="1331495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0F6EB49-35EC-4829-AE03-58ED5011153A}"/>
              </a:ext>
            </a:extLst>
          </p:cNvPr>
          <p:cNvSpPr txBox="1">
            <a:spLocks/>
          </p:cNvSpPr>
          <p:nvPr/>
        </p:nvSpPr>
        <p:spPr>
          <a:xfrm>
            <a:off x="318052" y="4498097"/>
            <a:ext cx="8494644" cy="198922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sz="3600" dirty="0">
                <a:solidFill>
                  <a:srgbClr val="336699"/>
                </a:solidFill>
              </a:rPr>
              <a:t>Para hablar con otras personas en un juego, debes estar en compañía de un adulto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14951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E0AE79-C520-490E-9827-C3B570AC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SI NO LE CONOCES, ES UN DESCONOCIDO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47E63148-7268-4A0F-8706-E9A83B97C5A8}"/>
              </a:ext>
            </a:extLst>
          </p:cNvPr>
          <p:cNvSpPr/>
          <p:nvPr/>
        </p:nvSpPr>
        <p:spPr>
          <a:xfrm>
            <a:off x="3705726" y="465221"/>
            <a:ext cx="4989097" cy="5277853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F554F35-2743-47A5-9CC3-E8B34A9FB564}"/>
              </a:ext>
            </a:extLst>
          </p:cNvPr>
          <p:cNvSpPr txBox="1">
            <a:spLocks/>
          </p:cNvSpPr>
          <p:nvPr/>
        </p:nvSpPr>
        <p:spPr>
          <a:xfrm>
            <a:off x="3947397" y="737173"/>
            <a:ext cx="5196603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400" dirty="0">
                <a:solidFill>
                  <a:srgbClr val="336699"/>
                </a:solidFill>
              </a:rPr>
              <a:t>Puedes aceptar una solicitud de amistad si…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Tus padres dan el </a:t>
            </a:r>
            <a:br>
              <a:rPr lang="es-ES" sz="3400" dirty="0">
                <a:solidFill>
                  <a:srgbClr val="336699"/>
                </a:solidFill>
              </a:rPr>
            </a:br>
            <a:r>
              <a:rPr lang="es-ES" sz="3400" dirty="0">
                <a:solidFill>
                  <a:srgbClr val="336699"/>
                </a:solidFill>
              </a:rPr>
              <a:t>visto bueno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Le conoces en </a:t>
            </a:r>
            <a:br>
              <a:rPr lang="es-ES" sz="3400" dirty="0">
                <a:solidFill>
                  <a:srgbClr val="336699"/>
                </a:solidFill>
              </a:rPr>
            </a:br>
            <a:r>
              <a:rPr lang="es-ES" sz="3400" dirty="0">
                <a:solidFill>
                  <a:srgbClr val="336699"/>
                </a:solidFill>
              </a:rPr>
              <a:t>persona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Te hace sentir bien </a:t>
            </a:r>
            <a:br>
              <a:rPr lang="es-ES" sz="3400" dirty="0">
                <a:solidFill>
                  <a:srgbClr val="336699"/>
                </a:solidFill>
              </a:rPr>
            </a:br>
            <a:r>
              <a:rPr lang="es-ES" sz="3400" dirty="0">
                <a:solidFill>
                  <a:srgbClr val="336699"/>
                </a:solidFill>
              </a:rPr>
              <a:t>y es divertido jugar </a:t>
            </a:r>
            <a:br>
              <a:rPr lang="es-ES" sz="3400" dirty="0">
                <a:solidFill>
                  <a:srgbClr val="336699"/>
                </a:solidFill>
              </a:rPr>
            </a:br>
            <a:r>
              <a:rPr lang="es-ES" sz="3400" dirty="0">
                <a:solidFill>
                  <a:srgbClr val="336699"/>
                </a:solidFill>
              </a:rPr>
              <a:t>con él/ella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21C4599-AB2B-4DC8-AD89-42CECCA15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76" y="180904"/>
            <a:ext cx="3029373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5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7D46145-FBFD-4B86-8858-A99F79819F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012896"/>
            <a:ext cx="4079375" cy="40635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C011FF-D2AE-462C-93B3-898EA7BC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QUÉ PUEDES CONTAR, Y QUÉ NO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EEDA855F-F1B6-4114-BE01-57244646881A}"/>
              </a:ext>
            </a:extLst>
          </p:cNvPr>
          <p:cNvSpPr/>
          <p:nvPr/>
        </p:nvSpPr>
        <p:spPr>
          <a:xfrm>
            <a:off x="219909" y="224589"/>
            <a:ext cx="4079375" cy="5662864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C97D927B-23B3-4F1C-92D5-9C0CDE2050E3}"/>
              </a:ext>
            </a:extLst>
          </p:cNvPr>
          <p:cNvSpPr txBox="1">
            <a:spLocks/>
          </p:cNvSpPr>
          <p:nvPr/>
        </p:nvSpPr>
        <p:spPr>
          <a:xfrm>
            <a:off x="412414" y="478925"/>
            <a:ext cx="4677568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400" dirty="0">
                <a:solidFill>
                  <a:srgbClr val="336699"/>
                </a:solidFill>
              </a:rPr>
              <a:t>NUNCA compartas: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Nombre real, usa </a:t>
            </a:r>
            <a:br>
              <a:rPr lang="es-ES" sz="3400" dirty="0">
                <a:solidFill>
                  <a:srgbClr val="336699"/>
                </a:solidFill>
              </a:rPr>
            </a:br>
            <a:r>
              <a:rPr lang="es-ES" sz="3400" dirty="0">
                <a:solidFill>
                  <a:srgbClr val="336699"/>
                </a:solidFill>
              </a:rPr>
              <a:t>un </a:t>
            </a:r>
            <a:r>
              <a:rPr lang="es-ES" sz="3400" dirty="0" err="1">
                <a:solidFill>
                  <a:srgbClr val="336699"/>
                </a:solidFill>
              </a:rPr>
              <a:t>nick</a:t>
            </a:r>
            <a:r>
              <a:rPr lang="es-ES" sz="3400" dirty="0">
                <a:solidFill>
                  <a:srgbClr val="336699"/>
                </a:solidFill>
              </a:rPr>
              <a:t> o alias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Teléfono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Dónde vives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Dónde estudias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Actividades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Horarios y rutinas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Datos de otras personas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1C2D0C6-6710-42A1-AA3A-0A9FF67F45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831" y="781602"/>
            <a:ext cx="1340302" cy="15932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268F4DB-FD9D-411E-B885-5FFE520156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5538">
            <a:off x="7203762" y="1305289"/>
            <a:ext cx="2010400" cy="12130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27E7E10-882E-4988-93C5-CDF7A676AF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705" y="121220"/>
            <a:ext cx="1781796" cy="11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12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C011FF-D2AE-462C-93B3-898EA7BC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¿DEMASIADO TIEMPO CONECTADOS?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7201F3E-9E5D-47C4-B5C0-2B68795D9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859486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11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E0AE79-C520-490E-9827-C3B570AC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HAY TIEMPO PARA TODO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925EF7AD-202C-4411-90D9-3AF6FF116620}"/>
              </a:ext>
            </a:extLst>
          </p:cNvPr>
          <p:cNvGrpSpPr/>
          <p:nvPr/>
        </p:nvGrpSpPr>
        <p:grpSpPr>
          <a:xfrm>
            <a:off x="139698" y="129122"/>
            <a:ext cx="8857537" cy="5806457"/>
            <a:chOff x="139698" y="129122"/>
            <a:chExt cx="8857537" cy="5806457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E44FA480-E6E5-4E81-9E27-57581DE36B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" y="129122"/>
              <a:ext cx="8839200" cy="3427129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275B65FE-30B4-4F92-9834-D28AF3C9E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698" y="3716672"/>
              <a:ext cx="4286669" cy="221890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F813C3A5-CF28-4C6E-A562-B99785800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7635" y="3716672"/>
              <a:ext cx="4279600" cy="2218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829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CD8A4D-F452-4413-A48D-D90000A1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" y="6089432"/>
            <a:ext cx="8069263" cy="795337"/>
          </a:xfrm>
        </p:spPr>
        <p:txBody>
          <a:bodyPr/>
          <a:lstStyle/>
          <a:p>
            <a:r>
              <a:rPr lang="es-ES" sz="2800" dirty="0"/>
              <a:t>ACORDAMOS UNAS NORMAS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A3FBFB3-36FD-4C6D-B09E-57D4B8732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66"/>
            <a:ext cx="9144000" cy="60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20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6FDB3C-8BC9-4FB9-AF85-760DC244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CONTRASEÑAS SEGURAS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E8764F7-47D9-42F2-B71F-C1AE560EB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2929355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7B420457-1EB6-4F32-B13A-FB572D3098E6}"/>
              </a:ext>
            </a:extLst>
          </p:cNvPr>
          <p:cNvSpPr/>
          <p:nvPr/>
        </p:nvSpPr>
        <p:spPr>
          <a:xfrm>
            <a:off x="433137" y="3336236"/>
            <a:ext cx="8197516" cy="2494722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41597EBB-15B1-43F9-B304-51B3FF818E13}"/>
              </a:ext>
            </a:extLst>
          </p:cNvPr>
          <p:cNvSpPr txBox="1">
            <a:spLocks/>
          </p:cNvSpPr>
          <p:nvPr/>
        </p:nvSpPr>
        <p:spPr>
          <a:xfrm>
            <a:off x="513347" y="3564507"/>
            <a:ext cx="8117306" cy="162579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Letras mayúsculas y minúsculas, números y algún símbolo especial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¡No la compartas! Es </a:t>
            </a:r>
            <a:r>
              <a:rPr lang="es-ES" sz="3400" u="sng" dirty="0">
                <a:solidFill>
                  <a:srgbClr val="336699"/>
                </a:solidFill>
              </a:rPr>
              <a:t>secreta</a:t>
            </a:r>
            <a:r>
              <a:rPr lang="es-ES" sz="3400" dirty="0">
                <a:solidFill>
                  <a:srgbClr val="336699"/>
                </a:solidFill>
              </a:rPr>
              <a:t>, solo tus padres deben conocerla</a:t>
            </a:r>
          </a:p>
        </p:txBody>
      </p:sp>
    </p:spTree>
    <p:extLst>
      <p:ext uri="{BB962C8B-B14F-4D97-AF65-F5344CB8AC3E}">
        <p14:creationId xmlns:p14="http://schemas.microsoft.com/office/powerpoint/2010/main" val="3668653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6FDB3C-8BC9-4FB9-AF85-760DC244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DESCARGAS CON SENTIDO COMÚN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E0635B9-F4A4-4F85-8F68-1FB1397B12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02"/>
          <a:stretch/>
        </p:blipFill>
        <p:spPr>
          <a:xfrm>
            <a:off x="0" y="0"/>
            <a:ext cx="9144000" cy="608965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6A1123D4-4914-4A77-B47E-FB35338E460D}"/>
              </a:ext>
            </a:extLst>
          </p:cNvPr>
          <p:cNvSpPr/>
          <p:nvPr/>
        </p:nvSpPr>
        <p:spPr>
          <a:xfrm>
            <a:off x="2478157" y="3644348"/>
            <a:ext cx="1775791" cy="3445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451D8650-BDC4-43AF-B870-F8BA498BB528}"/>
              </a:ext>
            </a:extLst>
          </p:cNvPr>
          <p:cNvSpPr/>
          <p:nvPr/>
        </p:nvSpPr>
        <p:spPr>
          <a:xfrm>
            <a:off x="6977270" y="2020957"/>
            <a:ext cx="1775791" cy="3445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AE38E16A-77BC-4151-B5DD-FB1203580CA0}"/>
              </a:ext>
            </a:extLst>
          </p:cNvPr>
          <p:cNvSpPr/>
          <p:nvPr/>
        </p:nvSpPr>
        <p:spPr>
          <a:xfrm>
            <a:off x="4174331" y="2275922"/>
            <a:ext cx="888000" cy="3445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97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3A4A718-B058-4271-8C5D-6A4DDE967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864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¿CÓMO USAMOS INTERNET?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E51582E-D6D3-42C7-A25B-AC71604CC849}"/>
              </a:ext>
            </a:extLst>
          </p:cNvPr>
          <p:cNvSpPr/>
          <p:nvPr/>
        </p:nvSpPr>
        <p:spPr>
          <a:xfrm>
            <a:off x="597636" y="288758"/>
            <a:ext cx="7856990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xmlns="" id="{3C40EA0D-DDA7-4AA6-B474-87E6E894C7CF}"/>
              </a:ext>
            </a:extLst>
          </p:cNvPr>
          <p:cNvSpPr/>
          <p:nvPr/>
        </p:nvSpPr>
        <p:spPr>
          <a:xfrm>
            <a:off x="689374" y="543066"/>
            <a:ext cx="7155913" cy="543615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499A5BCD-A32A-4E61-BDF8-D9C4C669BC2E}"/>
              </a:ext>
            </a:extLst>
          </p:cNvPr>
          <p:cNvSpPr/>
          <p:nvPr/>
        </p:nvSpPr>
        <p:spPr>
          <a:xfrm>
            <a:off x="689374" y="1649624"/>
            <a:ext cx="5446383" cy="543615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95D661E7-4166-4B5C-B8F6-91A4E79222DB}"/>
              </a:ext>
            </a:extLst>
          </p:cNvPr>
          <p:cNvSpPr/>
          <p:nvPr/>
        </p:nvSpPr>
        <p:spPr>
          <a:xfrm>
            <a:off x="689373" y="2756183"/>
            <a:ext cx="7592680" cy="543615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xmlns="" id="{94B7AB46-9EC9-4669-B033-4FBF3B4FC479}"/>
              </a:ext>
            </a:extLst>
          </p:cNvPr>
          <p:cNvSpPr/>
          <p:nvPr/>
        </p:nvSpPr>
        <p:spPr>
          <a:xfrm>
            <a:off x="689373" y="3875995"/>
            <a:ext cx="6758349" cy="543615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xmlns="" id="{827C4590-CE5F-46F0-A987-4F025CBACD0D}"/>
              </a:ext>
            </a:extLst>
          </p:cNvPr>
          <p:cNvSpPr/>
          <p:nvPr/>
        </p:nvSpPr>
        <p:spPr>
          <a:xfrm>
            <a:off x="689373" y="4969033"/>
            <a:ext cx="4478976" cy="543615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8CC1010A-83A9-4D47-B131-9AE5656EEDB8}"/>
              </a:ext>
            </a:extLst>
          </p:cNvPr>
          <p:cNvSpPr txBox="1">
            <a:spLocks/>
          </p:cNvSpPr>
          <p:nvPr/>
        </p:nvSpPr>
        <p:spPr>
          <a:xfrm>
            <a:off x="689374" y="479197"/>
            <a:ext cx="7592679" cy="504696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600" dirty="0">
                <a:solidFill>
                  <a:srgbClr val="336699"/>
                </a:solidFill>
              </a:rPr>
              <a:t>¿Tengo tableta u ordenador propio?</a:t>
            </a:r>
          </a:p>
          <a:p>
            <a:endParaRPr lang="es-ES" sz="3600" dirty="0">
              <a:solidFill>
                <a:srgbClr val="336699"/>
              </a:solidFill>
            </a:endParaRPr>
          </a:p>
          <a:p>
            <a:r>
              <a:rPr lang="es-ES" sz="3600" dirty="0">
                <a:solidFill>
                  <a:srgbClr val="336699"/>
                </a:solidFill>
              </a:rPr>
              <a:t>¿Utilizo los de mis padres?</a:t>
            </a:r>
          </a:p>
          <a:p>
            <a:endParaRPr lang="es-ES" sz="3600" dirty="0">
              <a:solidFill>
                <a:srgbClr val="336699"/>
              </a:solidFill>
            </a:endParaRPr>
          </a:p>
          <a:p>
            <a:r>
              <a:rPr lang="es-ES" sz="3600" dirty="0">
                <a:solidFill>
                  <a:srgbClr val="336699"/>
                </a:solidFill>
              </a:rPr>
              <a:t>¿Y videoconsola con acceso a Internet?</a:t>
            </a:r>
          </a:p>
          <a:p>
            <a:endParaRPr lang="es-ES" sz="3600" dirty="0">
              <a:solidFill>
                <a:srgbClr val="336699"/>
              </a:solidFill>
            </a:endParaRPr>
          </a:p>
          <a:p>
            <a:r>
              <a:rPr lang="es-ES" sz="3600" dirty="0">
                <a:solidFill>
                  <a:srgbClr val="336699"/>
                </a:solidFill>
              </a:rPr>
              <a:t>¿Qué me gusta hacer en Internet?</a:t>
            </a:r>
          </a:p>
          <a:p>
            <a:endParaRPr lang="es-ES" sz="3600" dirty="0">
              <a:solidFill>
                <a:srgbClr val="336699"/>
              </a:solidFill>
            </a:endParaRPr>
          </a:p>
          <a:p>
            <a:r>
              <a:rPr lang="es-ES" sz="3600" dirty="0">
                <a:solidFill>
                  <a:srgbClr val="336699"/>
                </a:solidFill>
              </a:rPr>
              <a:t>¿Cuándo me conecto?</a:t>
            </a:r>
          </a:p>
        </p:txBody>
      </p:sp>
    </p:spTree>
    <p:extLst>
      <p:ext uri="{BB962C8B-B14F-4D97-AF65-F5344CB8AC3E}">
        <p14:creationId xmlns:p14="http://schemas.microsoft.com/office/powerpoint/2010/main" val="3826697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8B14C9E-897E-4038-AB8E-08C09BB5F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72" y="908773"/>
            <a:ext cx="4611964" cy="42784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6FDB3C-8BC9-4FB9-AF85-760DC244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SI NO ESTÁS SEGURO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CF932105-8CFD-4B71-8FA8-A66B2D34AE2A}"/>
              </a:ext>
            </a:extLst>
          </p:cNvPr>
          <p:cNvSpPr/>
          <p:nvPr/>
        </p:nvSpPr>
        <p:spPr>
          <a:xfrm>
            <a:off x="4904288" y="352926"/>
            <a:ext cx="4085540" cy="5390148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E194B47D-B646-4B0D-B5B6-F89CF1CEA025}"/>
              </a:ext>
            </a:extLst>
          </p:cNvPr>
          <p:cNvSpPr txBox="1">
            <a:spLocks/>
          </p:cNvSpPr>
          <p:nvPr/>
        </p:nvSpPr>
        <p:spPr>
          <a:xfrm>
            <a:off x="4904288" y="722719"/>
            <a:ext cx="4085540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400" dirty="0">
                <a:solidFill>
                  <a:srgbClr val="336699"/>
                </a:solidFill>
              </a:rPr>
              <a:t>Pide consejo a un adulto para saber cómo…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Actuar ante un mensaje sospechoso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Resolver un error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336699"/>
                </a:solidFill>
              </a:rPr>
              <a:t>Realizar compras en un juego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167760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759672A-A7CA-4619-A2B6-C096623ACB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604" y="770617"/>
            <a:ext cx="4803396" cy="48120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912BFD-CAF9-48D0-8A82-1907B281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¡CONFÍA EN TI MISMO/A!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9F6F16C0-1EC9-40F7-BC1E-11530327BAE3}"/>
              </a:ext>
            </a:extLst>
          </p:cNvPr>
          <p:cNvSpPr/>
          <p:nvPr/>
        </p:nvSpPr>
        <p:spPr>
          <a:xfrm>
            <a:off x="219909" y="636105"/>
            <a:ext cx="4120695" cy="4946548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F4ACAC7-0735-49F1-9FB2-7CFAA6582984}"/>
              </a:ext>
            </a:extLst>
          </p:cNvPr>
          <p:cNvSpPr txBox="1">
            <a:spLocks/>
          </p:cNvSpPr>
          <p:nvPr/>
        </p:nvSpPr>
        <p:spPr>
          <a:xfrm>
            <a:off x="320329" y="791679"/>
            <a:ext cx="3919854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400" dirty="0">
                <a:solidFill>
                  <a:srgbClr val="336699"/>
                </a:solidFill>
              </a:rPr>
              <a:t>Recuerda, en Internet: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Ponte en el lugar de la otra persona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Debes ser educado y amable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400" dirty="0">
                <a:solidFill>
                  <a:srgbClr val="336699"/>
                </a:solidFill>
              </a:rPr>
              <a:t>Aprende a protegerte de los riesgos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4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4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72316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912BFD-CAF9-48D0-8A82-1907B281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EN INTERNET DEBES SER EDUCADO Y AMABLE</a:t>
            </a:r>
          </a:p>
        </p:txBody>
      </p:sp>
      <p:pic>
        <p:nvPicPr>
          <p:cNvPr id="3" name="Elementos multimedia en línea 2" title="&quot;Bridge&quot; by Ting Chian Tey | Disney Favorite">
            <a:hlinkClick r:id="" action="ppaction://media"/>
            <a:extLst>
              <a:ext uri="{FF2B5EF4-FFF2-40B4-BE49-F238E27FC236}">
                <a16:creationId xmlns:a16="http://schemas.microsoft.com/office/drawing/2014/main" xmlns="" id="{D668F3EF-8448-4942-8F9A-1AA2D27E6B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253" y="556591"/>
            <a:ext cx="8834782" cy="49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11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912BFD-CAF9-48D0-8A82-1907B281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EN INTERNET DEBES SER EDUCADO Y AMABLE</a:t>
            </a:r>
          </a:p>
        </p:txBody>
      </p:sp>
      <p:pic>
        <p:nvPicPr>
          <p:cNvPr id="6" name="Elementos multimedia en línea 5">
            <a:hlinkClick r:id="" action="ppaction://media"/>
            <a:extLst>
              <a:ext uri="{FF2B5EF4-FFF2-40B4-BE49-F238E27FC236}">
                <a16:creationId xmlns:a16="http://schemas.microsoft.com/office/drawing/2014/main" xmlns="" id="{C27AD0DE-DD05-4312-912C-E56129F33B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699" y="553671"/>
            <a:ext cx="8865705" cy="49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28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844C56-2ED2-4B3E-A07E-4D39293ECE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2"/>
          <a:stretch/>
        </p:blipFill>
        <p:spPr>
          <a:xfrm>
            <a:off x="0" y="390906"/>
            <a:ext cx="5007881" cy="53061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912BFD-CAF9-48D0-8A82-1907B281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SI TIENES DUDAS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36EF4269-2DF7-4E2A-B420-17B4E813DFA2}"/>
              </a:ext>
            </a:extLst>
          </p:cNvPr>
          <p:cNvSpPr/>
          <p:nvPr/>
        </p:nvSpPr>
        <p:spPr>
          <a:xfrm>
            <a:off x="4572001" y="212557"/>
            <a:ext cx="4267200" cy="5662864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CB5E88F1-5F29-4C59-8F64-C1D0685B089D}"/>
              </a:ext>
            </a:extLst>
          </p:cNvPr>
          <p:cNvSpPr txBox="1">
            <a:spLocks/>
          </p:cNvSpPr>
          <p:nvPr/>
        </p:nvSpPr>
        <p:spPr>
          <a:xfrm>
            <a:off x="4785337" y="549002"/>
            <a:ext cx="4024784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600" dirty="0">
                <a:solidFill>
                  <a:srgbClr val="336699"/>
                </a:solidFill>
              </a:rPr>
              <a:t>Saber pedir ayuda es importante: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No te calles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Le puede pasar a cualquiera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Díselo a tus padres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Ellos te van a ayudar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6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827129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912BFD-CAF9-48D0-8A82-1907B281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EN IS4K OS AYUDAMOS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0DF577C-FACE-4C9A-AD29-7A1C2392E252}"/>
              </a:ext>
            </a:extLst>
          </p:cNvPr>
          <p:cNvSpPr txBox="1">
            <a:spLocks/>
          </p:cNvSpPr>
          <p:nvPr/>
        </p:nvSpPr>
        <p:spPr>
          <a:xfrm>
            <a:off x="3090997" y="2590357"/>
            <a:ext cx="4024784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600" dirty="0">
                <a:solidFill>
                  <a:srgbClr val="336699"/>
                </a:solidFill>
              </a:rPr>
              <a:t>www.is4k.es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  <p:pic>
        <p:nvPicPr>
          <p:cNvPr id="1028" name="Picture 4" descr="Banner Cyberscouts">
            <a:extLst>
              <a:ext uri="{FF2B5EF4-FFF2-40B4-BE49-F238E27FC236}">
                <a16:creationId xmlns:a16="http://schemas.microsoft.com/office/drawing/2014/main" xmlns="" id="{9AB99B12-1BBE-4DBD-B7DF-2D7950E7D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475" y="149329"/>
            <a:ext cx="3763618" cy="234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_Cabecera_niÃ±os_pizarra+texto">
            <a:extLst>
              <a:ext uri="{FF2B5EF4-FFF2-40B4-BE49-F238E27FC236}">
                <a16:creationId xmlns:a16="http://schemas.microsoft.com/office/drawing/2014/main" xmlns="" id="{E899CD42-CE4E-466C-9012-E5A279BCA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6293" y="149329"/>
            <a:ext cx="4106401" cy="234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033" y="3156350"/>
            <a:ext cx="5706386" cy="292635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90E5942E-D63A-4FB3-AF4B-A4B822A473C6}"/>
              </a:ext>
            </a:extLst>
          </p:cNvPr>
          <p:cNvSpPr/>
          <p:nvPr/>
        </p:nvSpPr>
        <p:spPr>
          <a:xfrm>
            <a:off x="2676939" y="2590357"/>
            <a:ext cx="3498574" cy="709481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828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B1D425-D47B-4673-923A-8BBAF392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8952"/>
            <a:ext cx="8069263" cy="795337"/>
          </a:xfrm>
        </p:spPr>
        <p:txBody>
          <a:bodyPr/>
          <a:lstStyle/>
          <a:p>
            <a:r>
              <a:rPr lang="es-ES" sz="2800" dirty="0"/>
              <a:t>¿QUÉ HAS APRENDIDO?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B44C6BE-E56F-4FF3-9FAE-DD916A3310EB}"/>
              </a:ext>
            </a:extLst>
          </p:cNvPr>
          <p:cNvSpPr txBox="1">
            <a:spLocks/>
          </p:cNvSpPr>
          <p:nvPr/>
        </p:nvSpPr>
        <p:spPr>
          <a:xfrm>
            <a:off x="292099" y="3591611"/>
            <a:ext cx="8069263" cy="214658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a) EN EL COLEGIO QUE SE LLAMA…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b) EN UN COLEGIO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c) NO QUIERO HABLAR DE ELLO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d) UNO QUE ESTÁ EN LA CALLE…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103ABB3-1587-4C55-A862-D61558FE51E9}"/>
              </a:ext>
            </a:extLst>
          </p:cNvPr>
          <p:cNvSpPr/>
          <p:nvPr/>
        </p:nvSpPr>
        <p:spPr>
          <a:xfrm>
            <a:off x="0" y="3429000"/>
            <a:ext cx="9144000" cy="162611"/>
          </a:xfrm>
          <a:prstGeom prst="rect">
            <a:avLst/>
          </a:prstGeom>
          <a:solidFill>
            <a:srgbClr val="A4B7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55616EF-74D5-400D-8A2A-8346BC078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627"/>
            <a:ext cx="4210638" cy="3391373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D4CE28E6-BC0F-46E9-8924-307A64AEAE4A}"/>
              </a:ext>
            </a:extLst>
          </p:cNvPr>
          <p:cNvSpPr/>
          <p:nvPr/>
        </p:nvSpPr>
        <p:spPr>
          <a:xfrm>
            <a:off x="211759" y="212557"/>
            <a:ext cx="4625284" cy="3028294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90942C26-C1B5-400A-BE55-3075BD1AE72D}"/>
              </a:ext>
            </a:extLst>
          </p:cNvPr>
          <p:cNvSpPr txBox="1">
            <a:spLocks/>
          </p:cNvSpPr>
          <p:nvPr/>
        </p:nvSpPr>
        <p:spPr>
          <a:xfrm>
            <a:off x="302412" y="860385"/>
            <a:ext cx="4338286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sz="3600" dirty="0">
                <a:solidFill>
                  <a:srgbClr val="336699"/>
                </a:solidFill>
              </a:rPr>
              <a:t>Alguien me pregunta en Internet:</a:t>
            </a:r>
          </a:p>
          <a:p>
            <a:pPr algn="ctr"/>
            <a:r>
              <a:rPr lang="es-ES" sz="3600" dirty="0">
                <a:solidFill>
                  <a:srgbClr val="336699"/>
                </a:solidFill>
              </a:rPr>
              <a:t>¿dónde estudias?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600" dirty="0">
              <a:solidFill>
                <a:srgbClr val="336699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695512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B1D425-D47B-4673-923A-8BBAF392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¿QUÉ HAS APRENDIDO?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F634A5B-DF13-4A11-BD2D-76F76CCFFD72}"/>
              </a:ext>
            </a:extLst>
          </p:cNvPr>
          <p:cNvSpPr txBox="1">
            <a:spLocks/>
          </p:cNvSpPr>
          <p:nvPr/>
        </p:nvSpPr>
        <p:spPr>
          <a:xfrm>
            <a:off x="292099" y="3591611"/>
            <a:ext cx="8069263" cy="214658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a) APAGO LA TABLETA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b) SE LO CUENTO A MIS AMIGOS/AS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c) HABLO CON MIS PADRES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d) LO VEO IGUALMENTE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9711F86-DA99-450E-8A9C-9E6B7159B0A1}"/>
              </a:ext>
            </a:extLst>
          </p:cNvPr>
          <p:cNvSpPr/>
          <p:nvPr/>
        </p:nvSpPr>
        <p:spPr>
          <a:xfrm>
            <a:off x="0" y="3429000"/>
            <a:ext cx="9144000" cy="162611"/>
          </a:xfrm>
          <a:prstGeom prst="rect">
            <a:avLst/>
          </a:prstGeom>
          <a:solidFill>
            <a:srgbClr val="A4B7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DDD1DA8-4DD8-4D09-A60E-85D1F41C3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39478" cy="3429479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AF2D7E78-5EB3-4543-9580-69BA973E5878}"/>
              </a:ext>
            </a:extLst>
          </p:cNvPr>
          <p:cNvSpPr/>
          <p:nvPr/>
        </p:nvSpPr>
        <p:spPr>
          <a:xfrm>
            <a:off x="4174330" y="190103"/>
            <a:ext cx="4625284" cy="3028294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F95654F-3EE9-40C5-9AD8-C517EFB2A1AB}"/>
              </a:ext>
            </a:extLst>
          </p:cNvPr>
          <p:cNvSpPr txBox="1">
            <a:spLocks/>
          </p:cNvSpPr>
          <p:nvPr/>
        </p:nvSpPr>
        <p:spPr>
          <a:xfrm>
            <a:off x="4326730" y="859379"/>
            <a:ext cx="4338286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sz="3600" dirty="0">
                <a:solidFill>
                  <a:srgbClr val="336699"/>
                </a:solidFill>
              </a:rPr>
              <a:t>Este vídeo no me gusta…</a:t>
            </a:r>
          </a:p>
          <a:p>
            <a:pPr algn="ctr"/>
            <a:r>
              <a:rPr lang="es-ES" sz="3600" dirty="0">
                <a:solidFill>
                  <a:srgbClr val="336699"/>
                </a:solidFill>
              </a:rPr>
              <a:t>¿qué hago?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600" dirty="0">
              <a:solidFill>
                <a:srgbClr val="336699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464063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3A4A718-B058-4271-8C5D-6A4DDE967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864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¿QUÉ SABEMOS DE INTERNET?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E51582E-D6D3-42C7-A25B-AC71604CC849}"/>
              </a:ext>
            </a:extLst>
          </p:cNvPr>
          <p:cNvSpPr/>
          <p:nvPr/>
        </p:nvSpPr>
        <p:spPr>
          <a:xfrm>
            <a:off x="597636" y="288758"/>
            <a:ext cx="7856990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24E3DC6E-A08C-46F4-8B8E-8A581A6BA4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123" y="700505"/>
            <a:ext cx="1260000" cy="126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F155BC03-63C9-4CA4-B808-F367F2BA87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854" y="700505"/>
            <a:ext cx="1260000" cy="1260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5F250B3E-595F-43B5-9EC1-D2127E5D3E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32" y="2400368"/>
            <a:ext cx="1260000" cy="126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F78AA09B-3B2F-4167-9EBB-4C6E1EC871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221" y="2400368"/>
            <a:ext cx="1260000" cy="1260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3D15698F-E5BA-402D-95BB-0F443050E3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011" y="2400368"/>
            <a:ext cx="1260000" cy="12600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FA597AB0-F338-42A4-BAB9-9F6BAC802BE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374" y="2400368"/>
            <a:ext cx="1260000" cy="126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E4250084-6BD7-4C1E-9771-DF2B87ADE1C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993" y="700505"/>
            <a:ext cx="1260000" cy="126000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84D142E0-7741-404F-8C08-DF5BF07533C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275" y="700505"/>
            <a:ext cx="1260000" cy="126000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CD98CDB8-B1E6-4A95-89CF-D476B790CA8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4" y="700505"/>
            <a:ext cx="1260000" cy="12600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B2049C32-E081-4963-A2D9-40A81751ACA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064" y="4107343"/>
            <a:ext cx="1260000" cy="12600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D74B8680-E55A-4EB5-80EC-DBA1C0E015A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52" y="4107343"/>
            <a:ext cx="1260000" cy="1260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xmlns="" id="{99AE5C87-1EA4-4056-AC75-A92C41959C9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275" y="4110093"/>
            <a:ext cx="1260000" cy="1260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xmlns="" id="{5D07F156-B758-48AC-84F9-B136D589940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854" y="4110093"/>
            <a:ext cx="1260000" cy="1260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xmlns="" id="{505639DC-C8FE-4B61-9F43-AFA89C2AAE9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4" y="4123478"/>
            <a:ext cx="1260000" cy="1260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xmlns="" id="{945948DD-3640-4D14-AA6E-B867B331B0A3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64" y="240036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2800" dirty="0"/>
              <a:t>¿NOS CONECTAMOS?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E33C50BE-1E1D-4F5A-8F10-3B9B8E1FF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99" y="109945"/>
            <a:ext cx="8555122" cy="59797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¿TODO EN INTERNET ES ADECUADO PARA MI?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772A630-6054-422A-B525-36540F4B2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307" y="1424957"/>
            <a:ext cx="5858693" cy="4677428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BB2DF750-C3F5-489C-8B5E-45679AE8D464}"/>
              </a:ext>
            </a:extLst>
          </p:cNvPr>
          <p:cNvSpPr/>
          <p:nvPr/>
        </p:nvSpPr>
        <p:spPr>
          <a:xfrm>
            <a:off x="139699" y="768350"/>
            <a:ext cx="4034631" cy="4677945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5A06FE0-6155-4378-8984-98FA9FE0D9FE}"/>
              </a:ext>
            </a:extLst>
          </p:cNvPr>
          <p:cNvSpPr txBox="1">
            <a:spLocks/>
          </p:cNvSpPr>
          <p:nvPr/>
        </p:nvSpPr>
        <p:spPr>
          <a:xfrm>
            <a:off x="319546" y="876758"/>
            <a:ext cx="3854784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600" dirty="0">
                <a:solidFill>
                  <a:srgbClr val="336699"/>
                </a:solidFill>
              </a:rPr>
              <a:t>Hay imágenes y vídeos que…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No entiendo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Me dan miedo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Son malos para mí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Están prohibidas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No me gustan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1B09237-2F95-4CDE-A8B7-8F9CE11B9EC6}"/>
              </a:ext>
            </a:extLst>
          </p:cNvPr>
          <p:cNvSpPr txBox="1"/>
          <p:nvPr/>
        </p:nvSpPr>
        <p:spPr>
          <a:xfrm rot="1038681">
            <a:off x="7211984" y="301572"/>
            <a:ext cx="10502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D3D4534-5D09-4E64-97BE-ECA1E59E9F59}"/>
              </a:ext>
            </a:extLst>
          </p:cNvPr>
          <p:cNvSpPr txBox="1"/>
          <p:nvPr/>
        </p:nvSpPr>
        <p:spPr>
          <a:xfrm rot="20652002">
            <a:off x="5079674" y="393560"/>
            <a:ext cx="679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>
                <a:solidFill>
                  <a:srgbClr val="04B599"/>
                </a:solidFill>
                <a:latin typeface="Cooper Black" panose="0208090404030B0204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65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9038EF1-E9AB-4459-9077-1BAF8487C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202" y="366401"/>
            <a:ext cx="6258798" cy="56967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SI ALGO NO TE GUSTA O TE ASUSTA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13724FA-3FCA-4427-957F-271DB0FBCA02}"/>
              </a:ext>
            </a:extLst>
          </p:cNvPr>
          <p:cNvSpPr txBox="1"/>
          <p:nvPr/>
        </p:nvSpPr>
        <p:spPr>
          <a:xfrm rot="20503609">
            <a:off x="276120" y="416615"/>
            <a:ext cx="30187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0" b="1" dirty="0">
                <a:solidFill>
                  <a:schemeClr val="accent1">
                    <a:lumMod val="75000"/>
                  </a:schemeClr>
                </a:solidFill>
              </a:rPr>
              <a:t>¿¡!?</a:t>
            </a:r>
          </a:p>
        </p:txBody>
      </p:sp>
    </p:spTree>
    <p:extLst>
      <p:ext uri="{BB962C8B-B14F-4D97-AF65-F5344CB8AC3E}">
        <p14:creationId xmlns:p14="http://schemas.microsoft.com/office/powerpoint/2010/main" val="187734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852CE64-4B8F-4A1D-9B3F-8FC062ABD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968"/>
            <a:ext cx="4458322" cy="59444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PIDE AYUDA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1A77BA81-2C3C-4517-81EE-A885773914DA}"/>
              </a:ext>
            </a:extLst>
          </p:cNvPr>
          <p:cNvSpPr/>
          <p:nvPr/>
        </p:nvSpPr>
        <p:spPr>
          <a:xfrm>
            <a:off x="4572000" y="705853"/>
            <a:ext cx="4233331" cy="4390714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82481AA8-7D43-4063-8D1E-97AA5506FE69}"/>
              </a:ext>
            </a:extLst>
          </p:cNvPr>
          <p:cNvSpPr txBox="1">
            <a:spLocks/>
          </p:cNvSpPr>
          <p:nvPr/>
        </p:nvSpPr>
        <p:spPr>
          <a:xfrm>
            <a:off x="4780547" y="922079"/>
            <a:ext cx="4024784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No lo dejes pasar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Habla con un adulto de confianza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No tengas miedo o vergüenza, te van a ayudar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57837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SIEMPRE EN COMPAÑÍA DE UN ADULTO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471AFF8-07A8-4307-9D64-CFCC389C7F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98" r="3290"/>
          <a:stretch/>
        </p:blipFill>
        <p:spPr>
          <a:xfrm>
            <a:off x="431247" y="291259"/>
            <a:ext cx="4432301" cy="5620534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442ADA6F-4318-4D8D-8AC7-96195D4A064A}"/>
              </a:ext>
            </a:extLst>
          </p:cNvPr>
          <p:cNvSpPr/>
          <p:nvPr/>
        </p:nvSpPr>
        <p:spPr>
          <a:xfrm>
            <a:off x="5035826" y="934795"/>
            <a:ext cx="3849205" cy="4333461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5EC0B9A-BFDF-45DB-B52F-5FC09E02E3CC}"/>
              </a:ext>
            </a:extLst>
          </p:cNvPr>
          <p:cNvSpPr txBox="1">
            <a:spLocks/>
          </p:cNvSpPr>
          <p:nvPr/>
        </p:nvSpPr>
        <p:spPr>
          <a:xfrm>
            <a:off x="5208104" y="1123439"/>
            <a:ext cx="3676927" cy="395617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600" dirty="0">
                <a:solidFill>
                  <a:srgbClr val="336699"/>
                </a:solidFill>
              </a:rPr>
              <a:t>Es divertido pasar tiempo en familia disfrutando de Internet: </a:t>
            </a:r>
          </a:p>
          <a:p>
            <a:r>
              <a:rPr lang="es-ES" sz="3600" dirty="0">
                <a:solidFill>
                  <a:srgbClr val="336699"/>
                </a:solidFill>
              </a:rPr>
              <a:t>¡y así aprenderás a usarlo con seguridad!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93106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BUSCA CONTENIDOS POSITIVOS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750A04E0-9AD3-4A17-AE2E-3C39F59D1A8E}"/>
              </a:ext>
            </a:extLst>
          </p:cNvPr>
          <p:cNvSpPr/>
          <p:nvPr/>
        </p:nvSpPr>
        <p:spPr>
          <a:xfrm>
            <a:off x="139699" y="113402"/>
            <a:ext cx="4432301" cy="5798391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CD347760-AD59-4D36-97C5-23C9C24C757E}"/>
              </a:ext>
            </a:extLst>
          </p:cNvPr>
          <p:cNvSpPr txBox="1">
            <a:spLocks/>
          </p:cNvSpPr>
          <p:nvPr/>
        </p:nvSpPr>
        <p:spPr>
          <a:xfrm>
            <a:off x="316161" y="291259"/>
            <a:ext cx="4534137" cy="418174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600" dirty="0">
                <a:solidFill>
                  <a:srgbClr val="336699"/>
                </a:solidFill>
              </a:rPr>
              <a:t>Con la ayuda de un adulto, encuentra</a:t>
            </a:r>
          </a:p>
          <a:p>
            <a:r>
              <a:rPr lang="es-ES" sz="3600" dirty="0">
                <a:solidFill>
                  <a:srgbClr val="336699"/>
                </a:solidFill>
              </a:rPr>
              <a:t>contenidos positivos</a:t>
            </a:r>
          </a:p>
          <a:p>
            <a:r>
              <a:rPr lang="es-ES" sz="3600" dirty="0">
                <a:solidFill>
                  <a:srgbClr val="336699"/>
                </a:solidFill>
              </a:rPr>
              <a:t>para ti: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Adaptados a tu edad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Divertidos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Educativos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Variados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600" dirty="0">
                <a:solidFill>
                  <a:srgbClr val="336699"/>
                </a:solidFill>
              </a:rPr>
              <a:t>Sin publicidad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AF06E66-157D-484E-8A19-4DAB4108EC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076" y="1092797"/>
            <a:ext cx="4414923" cy="43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46812"/>
      </p:ext>
    </p:extLst>
  </p:cSld>
  <p:clrMapOvr>
    <a:masterClrMapping/>
  </p:clrMapOvr>
</p:sld>
</file>

<file path=ppt/theme/theme1.xml><?xml version="1.0" encoding="utf-8"?>
<a:theme xmlns:a="http://schemas.openxmlformats.org/drawingml/2006/main" name="ppt extendida">
  <a:themeElements>
    <a:clrScheme name="Personalizado 2">
      <a:dk1>
        <a:sysClr val="windowText" lastClr="000000"/>
      </a:dk1>
      <a:lt1>
        <a:sysClr val="window" lastClr="FFFFFF"/>
      </a:lt1>
      <a:dk2>
        <a:srgbClr val="009ADA"/>
      </a:dk2>
      <a:lt2>
        <a:srgbClr val="BFBFBF"/>
      </a:lt2>
      <a:accent1>
        <a:srgbClr val="009ADA"/>
      </a:accent1>
      <a:accent2>
        <a:srgbClr val="68757E"/>
      </a:accent2>
      <a:accent3>
        <a:srgbClr val="9DB800"/>
      </a:accent3>
      <a:accent4>
        <a:srgbClr val="9DB800"/>
      </a:accent4>
      <a:accent5>
        <a:srgbClr val="8AA2AF"/>
      </a:accent5>
      <a:accent6>
        <a:srgbClr val="BFBFBF"/>
      </a:accent6>
      <a:hlink>
        <a:srgbClr val="009ADA"/>
      </a:hlink>
      <a:folHlink>
        <a:srgbClr val="000000"/>
      </a:folHlink>
    </a:clrScheme>
    <a:fontScheme name="INCIB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73137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" id="{F59559BD-9879-415E-8D24-042D29FE2752}" vid="{574DB95F-CFCD-48BC-9BB0-D2474FB898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Plantilla_Cibercooperantes</Template>
  <TotalTime>0</TotalTime>
  <Words>458</Words>
  <Application>Microsoft Office PowerPoint</Application>
  <PresentationFormat>Presentación en pantalla (4:3)</PresentationFormat>
  <Paragraphs>101</Paragraphs>
  <Slides>28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Cooper Black</vt:lpstr>
      <vt:lpstr>Wingdings</vt:lpstr>
      <vt:lpstr>ppt extendida</vt:lpstr>
      <vt:lpstr>PRIMEROS PASOS CON CIBERSEGURIDAD (MENORES DE 5 A 8 AÑOS)</vt:lpstr>
      <vt:lpstr>¿CÓMO USAMOS INTERNET?</vt:lpstr>
      <vt:lpstr>¿QUÉ SABEMOS DE INTERNET?</vt:lpstr>
      <vt:lpstr>¿NOS CONECTAMOS?</vt:lpstr>
      <vt:lpstr>¿TODO EN INTERNET ES ADECUADO PARA MI?</vt:lpstr>
      <vt:lpstr>SI ALGO NO TE GUSTA O TE ASUSTA</vt:lpstr>
      <vt:lpstr>PIDE AYUDA</vt:lpstr>
      <vt:lpstr>SIEMPRE EN COMPAÑÍA DE UN ADULTO</vt:lpstr>
      <vt:lpstr>BUSCA CONTENIDOS POSITIVOS</vt:lpstr>
      <vt:lpstr>PÁGINAS DIVERTIDAS PARA NIÑOS/AS</vt:lpstr>
      <vt:lpstr>¿CON QUIÉN JUEGAS EN LÍNEA?</vt:lpstr>
      <vt:lpstr>CON QUIÉN PUEDES CONTACTAR</vt:lpstr>
      <vt:lpstr>SI NO LE CONOCES, ES UN DESCONOCIDO</vt:lpstr>
      <vt:lpstr>QUÉ PUEDES CONTAR, Y QUÉ NO</vt:lpstr>
      <vt:lpstr>¿DEMASIADO TIEMPO CONECTADOS?</vt:lpstr>
      <vt:lpstr>HAY TIEMPO PARA TODO</vt:lpstr>
      <vt:lpstr>ACORDAMOS UNAS NORMAS</vt:lpstr>
      <vt:lpstr>CONTRASEÑAS SEGURAS</vt:lpstr>
      <vt:lpstr>DESCARGAS CON SENTIDO COMÚN</vt:lpstr>
      <vt:lpstr>SI NO ESTÁS SEGURO</vt:lpstr>
      <vt:lpstr>¡CONFÍA EN TI MISMO/A!</vt:lpstr>
      <vt:lpstr>EN INTERNET DEBES SER EDUCADO Y AMABLE</vt:lpstr>
      <vt:lpstr>EN INTERNET DEBES SER EDUCADO Y AMABLE</vt:lpstr>
      <vt:lpstr>SI TIENES DUDAS</vt:lpstr>
      <vt:lpstr>EN IS4K OS AYUDAMOS</vt:lpstr>
      <vt:lpstr>¿QUÉ HAS APRENDIDO?</vt:lpstr>
      <vt:lpstr>¿QUÉ HAS APRENDIDO?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2019-01-10T11:59:46Z</dcterms:created>
  <dcterms:modified xsi:type="dcterms:W3CDTF">2020-02-11T09:48:44Z</dcterms:modified>
</cp:coreProperties>
</file>