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648" r:id="rId1"/>
  </p:sldMasterIdLst>
  <p:notesMasterIdLst>
    <p:notesMasterId r:id="rId31"/>
  </p:notesMasterIdLst>
  <p:handoutMasterIdLst>
    <p:handoutMasterId r:id="rId32"/>
  </p:handoutMasterIdLst>
  <p:sldIdLst>
    <p:sldId id="259" r:id="rId2"/>
    <p:sldId id="272" r:id="rId3"/>
    <p:sldId id="277" r:id="rId4"/>
    <p:sldId id="278" r:id="rId5"/>
    <p:sldId id="279" r:id="rId6"/>
    <p:sldId id="280" r:id="rId7"/>
    <p:sldId id="281" r:id="rId8"/>
    <p:sldId id="285" r:id="rId9"/>
    <p:sldId id="302" r:id="rId10"/>
    <p:sldId id="268" r:id="rId11"/>
    <p:sldId id="316" r:id="rId12"/>
    <p:sldId id="287" r:id="rId13"/>
    <p:sldId id="286" r:id="rId14"/>
    <p:sldId id="290" r:id="rId15"/>
    <p:sldId id="304" r:id="rId16"/>
    <p:sldId id="291" r:id="rId17"/>
    <p:sldId id="299" r:id="rId18"/>
    <p:sldId id="300" r:id="rId19"/>
    <p:sldId id="301" r:id="rId20"/>
    <p:sldId id="294" r:id="rId21"/>
    <p:sldId id="308" r:id="rId22"/>
    <p:sldId id="309" r:id="rId23"/>
    <p:sldId id="312" r:id="rId24"/>
    <p:sldId id="314" r:id="rId25"/>
    <p:sldId id="315" r:id="rId26"/>
    <p:sldId id="303" r:id="rId27"/>
    <p:sldId id="318" r:id="rId28"/>
    <p:sldId id="311" r:id="rId29"/>
    <p:sldId id="317"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5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7AC6"/>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72989" autoAdjust="0"/>
  </p:normalViewPr>
  <p:slideViewPr>
    <p:cSldViewPr>
      <p:cViewPr varScale="1">
        <p:scale>
          <a:sx n="85" d="100"/>
          <a:sy n="85" d="100"/>
        </p:scale>
        <p:origin x="23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0" d="100"/>
          <a:sy n="50" d="100"/>
        </p:scale>
        <p:origin x="-271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0B536-51E1-4401-AF0B-9DCB7444EC20}" type="datetimeFigureOut">
              <a:rPr lang="es-ES" smtClean="0"/>
              <a:pPr/>
              <a:t>14/06/2018</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4FB5C9-81FA-4710-B165-B93E385E2811}" type="slidenum">
              <a:rPr lang="es-ES" smtClean="0"/>
              <a:pPr/>
              <a:t>‹Nº›</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7D3A5-61E4-41FB-BDD8-4A3F31366299}" type="datetimeFigureOut">
              <a:rPr lang="es-ES" smtClean="0"/>
              <a:pPr/>
              <a:t>14/06/2018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8BDE8-A576-4CDF-8B7E-C1251C1776C5}" type="slidenum">
              <a:rPr lang="es-ES" smtClean="0"/>
              <a:pPr/>
              <a:t>‹Nº›</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a:t>
            </a:fld>
            <a:endParaRPr lang="es-ES"/>
          </a:p>
        </p:txBody>
      </p:sp>
    </p:spTree>
    <p:extLst>
      <p:ext uri="{BB962C8B-B14F-4D97-AF65-F5344CB8AC3E}">
        <p14:creationId xmlns:p14="http://schemas.microsoft.com/office/powerpoint/2010/main" val="1424716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10</a:t>
            </a:fld>
            <a:endParaRPr lang="es-ES"/>
          </a:p>
        </p:txBody>
      </p:sp>
    </p:spTree>
    <p:extLst>
      <p:ext uri="{BB962C8B-B14F-4D97-AF65-F5344CB8AC3E}">
        <p14:creationId xmlns:p14="http://schemas.microsoft.com/office/powerpoint/2010/main" val="74677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11</a:t>
            </a:fld>
            <a:endParaRPr lang="es-ES"/>
          </a:p>
        </p:txBody>
      </p:sp>
    </p:spTree>
    <p:extLst>
      <p:ext uri="{BB962C8B-B14F-4D97-AF65-F5344CB8AC3E}">
        <p14:creationId xmlns:p14="http://schemas.microsoft.com/office/powerpoint/2010/main" val="1234750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12</a:t>
            </a:fld>
            <a:endParaRPr lang="es-ES"/>
          </a:p>
        </p:txBody>
      </p:sp>
    </p:spTree>
    <p:extLst>
      <p:ext uri="{BB962C8B-B14F-4D97-AF65-F5344CB8AC3E}">
        <p14:creationId xmlns:p14="http://schemas.microsoft.com/office/powerpoint/2010/main" val="2846585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13</a:t>
            </a:fld>
            <a:endParaRPr lang="es-ES"/>
          </a:p>
        </p:txBody>
      </p:sp>
    </p:spTree>
    <p:extLst>
      <p:ext uri="{BB962C8B-B14F-4D97-AF65-F5344CB8AC3E}">
        <p14:creationId xmlns:p14="http://schemas.microsoft.com/office/powerpoint/2010/main" val="4047432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14</a:t>
            </a:fld>
            <a:endParaRPr lang="es-ES"/>
          </a:p>
        </p:txBody>
      </p:sp>
    </p:spTree>
    <p:extLst>
      <p:ext uri="{BB962C8B-B14F-4D97-AF65-F5344CB8AC3E}">
        <p14:creationId xmlns:p14="http://schemas.microsoft.com/office/powerpoint/2010/main" val="2106267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15</a:t>
            </a:fld>
            <a:endParaRPr lang="es-ES"/>
          </a:p>
        </p:txBody>
      </p:sp>
    </p:spTree>
    <p:extLst>
      <p:ext uri="{BB962C8B-B14F-4D97-AF65-F5344CB8AC3E}">
        <p14:creationId xmlns:p14="http://schemas.microsoft.com/office/powerpoint/2010/main" val="1448838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16</a:t>
            </a:fld>
            <a:endParaRPr lang="es-ES"/>
          </a:p>
        </p:txBody>
      </p:sp>
    </p:spTree>
    <p:extLst>
      <p:ext uri="{BB962C8B-B14F-4D97-AF65-F5344CB8AC3E}">
        <p14:creationId xmlns:p14="http://schemas.microsoft.com/office/powerpoint/2010/main" val="3636785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17</a:t>
            </a:fld>
            <a:endParaRPr lang="es-ES"/>
          </a:p>
        </p:txBody>
      </p:sp>
    </p:spTree>
    <p:extLst>
      <p:ext uri="{BB962C8B-B14F-4D97-AF65-F5344CB8AC3E}">
        <p14:creationId xmlns:p14="http://schemas.microsoft.com/office/powerpoint/2010/main" val="3391136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18</a:t>
            </a:fld>
            <a:endParaRPr lang="es-ES"/>
          </a:p>
        </p:txBody>
      </p:sp>
    </p:spTree>
    <p:extLst>
      <p:ext uri="{BB962C8B-B14F-4D97-AF65-F5344CB8AC3E}">
        <p14:creationId xmlns:p14="http://schemas.microsoft.com/office/powerpoint/2010/main" val="2043162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19</a:t>
            </a:fld>
            <a:endParaRPr lang="es-ES"/>
          </a:p>
        </p:txBody>
      </p:sp>
    </p:spTree>
    <p:extLst>
      <p:ext uri="{BB962C8B-B14F-4D97-AF65-F5344CB8AC3E}">
        <p14:creationId xmlns:p14="http://schemas.microsoft.com/office/powerpoint/2010/main" val="188964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733012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20</a:t>
            </a:fld>
            <a:endParaRPr lang="es-ES"/>
          </a:p>
        </p:txBody>
      </p:sp>
    </p:spTree>
    <p:extLst>
      <p:ext uri="{BB962C8B-B14F-4D97-AF65-F5344CB8AC3E}">
        <p14:creationId xmlns:p14="http://schemas.microsoft.com/office/powerpoint/2010/main" val="415139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21</a:t>
            </a:fld>
            <a:endParaRPr lang="es-ES"/>
          </a:p>
        </p:txBody>
      </p:sp>
    </p:spTree>
    <p:extLst>
      <p:ext uri="{BB962C8B-B14F-4D97-AF65-F5344CB8AC3E}">
        <p14:creationId xmlns:p14="http://schemas.microsoft.com/office/powerpoint/2010/main" val="2128314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22</a:t>
            </a:fld>
            <a:endParaRPr lang="es-ES"/>
          </a:p>
        </p:txBody>
      </p:sp>
    </p:spTree>
    <p:extLst>
      <p:ext uri="{BB962C8B-B14F-4D97-AF65-F5344CB8AC3E}">
        <p14:creationId xmlns:p14="http://schemas.microsoft.com/office/powerpoint/2010/main" val="2272320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23</a:t>
            </a:fld>
            <a:endParaRPr lang="es-ES"/>
          </a:p>
        </p:txBody>
      </p:sp>
    </p:spTree>
    <p:extLst>
      <p:ext uri="{BB962C8B-B14F-4D97-AF65-F5344CB8AC3E}">
        <p14:creationId xmlns:p14="http://schemas.microsoft.com/office/powerpoint/2010/main" val="1685981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24</a:t>
            </a:fld>
            <a:endParaRPr lang="es-ES"/>
          </a:p>
        </p:txBody>
      </p:sp>
    </p:spTree>
    <p:extLst>
      <p:ext uri="{BB962C8B-B14F-4D97-AF65-F5344CB8AC3E}">
        <p14:creationId xmlns:p14="http://schemas.microsoft.com/office/powerpoint/2010/main" val="2783792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mj-lt"/>
              <a:buNone/>
            </a:pPr>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25</a:t>
            </a:fld>
            <a:endParaRPr lang="es-ES"/>
          </a:p>
        </p:txBody>
      </p:sp>
    </p:spTree>
    <p:extLst>
      <p:ext uri="{BB962C8B-B14F-4D97-AF65-F5344CB8AC3E}">
        <p14:creationId xmlns:p14="http://schemas.microsoft.com/office/powerpoint/2010/main" val="698191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26</a:t>
            </a:fld>
            <a:endParaRPr lang="es-ES"/>
          </a:p>
        </p:txBody>
      </p:sp>
    </p:spTree>
    <p:extLst>
      <p:ext uri="{BB962C8B-B14F-4D97-AF65-F5344CB8AC3E}">
        <p14:creationId xmlns:p14="http://schemas.microsoft.com/office/powerpoint/2010/main" val="3509578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pPr/>
              <a:t>27</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673702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28</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3</a:t>
            </a:fld>
            <a:endParaRPr lang="es-ES"/>
          </a:p>
        </p:txBody>
      </p:sp>
    </p:spTree>
    <p:extLst>
      <p:ext uri="{BB962C8B-B14F-4D97-AF65-F5344CB8AC3E}">
        <p14:creationId xmlns:p14="http://schemas.microsoft.com/office/powerpoint/2010/main" val="156591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4</a:t>
            </a:fld>
            <a:endParaRPr lang="es-ES"/>
          </a:p>
        </p:txBody>
      </p:sp>
    </p:spTree>
    <p:extLst>
      <p:ext uri="{BB962C8B-B14F-4D97-AF65-F5344CB8AC3E}">
        <p14:creationId xmlns:p14="http://schemas.microsoft.com/office/powerpoint/2010/main" val="2829668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5</a:t>
            </a:fld>
            <a:endParaRPr lang="es-ES"/>
          </a:p>
        </p:txBody>
      </p:sp>
    </p:spTree>
    <p:extLst>
      <p:ext uri="{BB962C8B-B14F-4D97-AF65-F5344CB8AC3E}">
        <p14:creationId xmlns:p14="http://schemas.microsoft.com/office/powerpoint/2010/main" val="208669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6</a:t>
            </a:fld>
            <a:endParaRPr lang="es-ES"/>
          </a:p>
        </p:txBody>
      </p:sp>
    </p:spTree>
    <p:extLst>
      <p:ext uri="{BB962C8B-B14F-4D97-AF65-F5344CB8AC3E}">
        <p14:creationId xmlns:p14="http://schemas.microsoft.com/office/powerpoint/2010/main" val="147236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anose="020B0604020202020204" pitchFamily="34" charset="0"/>
              <a:buNone/>
            </a:pPr>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7</a:t>
            </a:fld>
            <a:endParaRPr lang="es-ES"/>
          </a:p>
        </p:txBody>
      </p:sp>
    </p:spTree>
    <p:extLst>
      <p:ext uri="{BB962C8B-B14F-4D97-AF65-F5344CB8AC3E}">
        <p14:creationId xmlns:p14="http://schemas.microsoft.com/office/powerpoint/2010/main" val="3487552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8</a:t>
            </a:fld>
            <a:endParaRPr lang="es-ES"/>
          </a:p>
        </p:txBody>
      </p:sp>
    </p:spTree>
    <p:extLst>
      <p:ext uri="{BB962C8B-B14F-4D97-AF65-F5344CB8AC3E}">
        <p14:creationId xmlns:p14="http://schemas.microsoft.com/office/powerpoint/2010/main" val="340926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9</a:t>
            </a:fld>
            <a:endParaRPr lang="es-ES"/>
          </a:p>
        </p:txBody>
      </p:sp>
    </p:spTree>
    <p:extLst>
      <p:ext uri="{BB962C8B-B14F-4D97-AF65-F5344CB8AC3E}">
        <p14:creationId xmlns:p14="http://schemas.microsoft.com/office/powerpoint/2010/main" val="4283644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s4k.es/" TargetMode="External"/><Relationship Id="rId7" Type="http://schemas.openxmlformats.org/officeDocument/2006/relationships/hyperlink" Target="https://twitter.com/is4k"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Internet-Segura-For-Kids-1886436838309254" TargetMode="External"/><Relationship Id="rId10"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is4k.es/" TargetMode="External"/><Relationship Id="rId2" Type="http://schemas.openxmlformats.org/officeDocument/2006/relationships/hyperlink" Target="https://www.incibe.es/"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creativecommons.org/licenses/by-nc-sa/4.0/deed.es_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19" name="1 Título"/>
          <p:cNvSpPr>
            <a:spLocks noGrp="1"/>
          </p:cNvSpPr>
          <p:nvPr>
            <p:ph type="ctrTitle"/>
          </p:nvPr>
        </p:nvSpPr>
        <p:spPr>
          <a:xfrm>
            <a:off x="685800" y="3399617"/>
            <a:ext cx="7772400" cy="1470025"/>
          </a:xfrm>
          <a:prstGeom prst="rect">
            <a:avLst/>
          </a:prstGeom>
        </p:spPr>
        <p:txBody>
          <a:bodyPr/>
          <a:lstStyle>
            <a:lvl1pPr>
              <a:defRPr>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20" name="Rectángulo 18"/>
          <p:cNvSpPr/>
          <p:nvPr userDrawn="1"/>
        </p:nvSpPr>
        <p:spPr>
          <a:xfrm>
            <a:off x="0" y="2000107"/>
            <a:ext cx="9144000" cy="967462"/>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1" name="17 CuadroTexto"/>
          <p:cNvSpPr txBox="1"/>
          <p:nvPr userDrawn="1"/>
        </p:nvSpPr>
        <p:spPr>
          <a:xfrm>
            <a:off x="0" y="1988840"/>
            <a:ext cx="8964488" cy="978729"/>
          </a:xfrm>
          <a:prstGeom prst="rect">
            <a:avLst/>
          </a:prstGeom>
          <a:noFill/>
        </p:spPr>
        <p:txBody>
          <a:bodyPr wrap="square" rtlCol="0">
            <a:spAutoFit/>
          </a:bodyPr>
          <a:lstStyle/>
          <a:p>
            <a:pPr algn="r">
              <a:lnSpc>
                <a:spcPct val="120000"/>
              </a:lnSpc>
            </a:pPr>
            <a:r>
              <a:rPr lang="es-ES" sz="3200" b="1" dirty="0" smtClean="0">
                <a:solidFill>
                  <a:schemeClr val="bg1"/>
                </a:solidFill>
                <a:latin typeface="Trebuchet MS" pitchFamily="34" charset="0"/>
              </a:rPr>
              <a:t>Programa de Jornadas Escolares</a:t>
            </a:r>
          </a:p>
          <a:p>
            <a:pPr algn="r">
              <a:lnSpc>
                <a:spcPct val="120000"/>
              </a:lnSpc>
            </a:pPr>
            <a:r>
              <a:rPr lang="es-ES" sz="1600" b="0" kern="1200" dirty="0" smtClean="0">
                <a:solidFill>
                  <a:schemeClr val="bg1"/>
                </a:solidFill>
                <a:latin typeface="Trebuchet MS" pitchFamily="34" charset="0"/>
                <a:ea typeface="+mn-ea"/>
                <a:cs typeface="+mn-cs"/>
              </a:rPr>
              <a:t>Promoción del uso seguro y responsable de Internet entre los menores</a:t>
            </a:r>
            <a:endParaRPr lang="es-ES" sz="1600" b="0" kern="1200" dirty="0">
              <a:solidFill>
                <a:schemeClr val="bg1"/>
              </a:solidFill>
              <a:latin typeface="Trebuchet MS" pitchFamily="34" charset="0"/>
              <a:ea typeface="+mn-ea"/>
              <a:cs typeface="+mn-cs"/>
            </a:endParaRPr>
          </a:p>
        </p:txBody>
      </p:sp>
      <p:sp>
        <p:nvSpPr>
          <p:cNvPr id="22" name="Marcador de texto 8"/>
          <p:cNvSpPr>
            <a:spLocks noGrp="1"/>
          </p:cNvSpPr>
          <p:nvPr>
            <p:ph type="body" sz="quarter" idx="13" hasCustomPrompt="1"/>
          </p:nvPr>
        </p:nvSpPr>
        <p:spPr>
          <a:xfrm>
            <a:off x="685801" y="5168941"/>
            <a:ext cx="7772400" cy="333375"/>
          </a:xfrm>
          <a:prstGeom prst="rect">
            <a:avLst/>
          </a:prstGeom>
        </p:spPr>
        <p:txBody>
          <a:bodyPr lIns="0" tIns="0" rIns="0" bIns="0">
            <a:noAutofit/>
          </a:bodyPr>
          <a:lstStyle>
            <a:lvl1pPr algn="ctr">
              <a:buFontTx/>
              <a:buNone/>
              <a:defRPr sz="2000" i="1" baseline="0">
                <a:solidFill>
                  <a:srgbClr val="999999"/>
                </a:solidFill>
                <a:latin typeface="Calibri" panose="020F0502020204030204" pitchFamily="34" charset="0"/>
                <a:cs typeface="Calibri" panose="020F0502020204030204" pitchFamily="34" charset="0"/>
              </a:defRPr>
            </a:lvl1pPr>
          </a:lstStyle>
          <a:p>
            <a:pPr lvl="0"/>
            <a:r>
              <a:rPr lang="es-ES_tradnl" dirty="0"/>
              <a:t>Subtítulo</a:t>
            </a:r>
          </a:p>
        </p:txBody>
      </p:sp>
      <p:pic>
        <p:nvPicPr>
          <p:cNvPr id="24" name="Imagen 2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67944" y="6037178"/>
            <a:ext cx="4382584" cy="612000"/>
          </a:xfrm>
          <a:prstGeom prst="rect">
            <a:avLst/>
          </a:prstGeom>
        </p:spPr>
      </p:pic>
      <p:pic>
        <p:nvPicPr>
          <p:cNvPr id="26" name="Imagen 25" descr="Y:\90_IS4K\logos\logo corporativo\finales\logo-is4k.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53018" y="296792"/>
            <a:ext cx="4058452" cy="1260000"/>
          </a:xfrm>
          <a:prstGeom prst="rect">
            <a:avLst/>
          </a:prstGeom>
          <a:noFill/>
          <a:ln>
            <a:noFill/>
          </a:ln>
        </p:spPr>
      </p:pic>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6013994"/>
            <a:ext cx="2295144" cy="658368"/>
          </a:xfrm>
          <a:prstGeom prst="rect">
            <a:avLst/>
          </a:prstGeom>
        </p:spPr>
      </p:pic>
    </p:spTree>
    <p:extLst>
      <p:ext uri="{BB962C8B-B14F-4D97-AF65-F5344CB8AC3E}">
        <p14:creationId xmlns:p14="http://schemas.microsoft.com/office/powerpoint/2010/main" val="180475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ítulo y objetos">
    <p:spTree>
      <p:nvGrpSpPr>
        <p:cNvPr id="1" name=""/>
        <p:cNvGrpSpPr/>
        <p:nvPr/>
      </p:nvGrpSpPr>
      <p:grpSpPr>
        <a:xfrm>
          <a:off x="0" y="0"/>
          <a:ext cx="0" cy="0"/>
          <a:chOff x="0" y="0"/>
          <a:chExt cx="0" cy="0"/>
        </a:xfrm>
      </p:grpSpPr>
      <p:sp>
        <p:nvSpPr>
          <p:cNvPr id="7"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sp>
        <p:nvSpPr>
          <p:cNvPr id="2" name="1 Título"/>
          <p:cNvSpPr>
            <a:spLocks noGrp="1"/>
          </p:cNvSpPr>
          <p:nvPr>
            <p:ph type="title"/>
          </p:nvPr>
        </p:nvSpPr>
        <p:spPr>
          <a:xfrm>
            <a:off x="457200" y="274638"/>
            <a:ext cx="8229600" cy="1143000"/>
          </a:xfrm>
          <a:prstGeom prst="rect">
            <a:avLst/>
          </a:prstGeom>
        </p:spPr>
        <p:txBody>
          <a:bodyPr anchor="ctr"/>
          <a:lstStyle>
            <a:lvl1pPr>
              <a:defRPr sz="4400">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7AC6"/>
                </a:solidFill>
                <a:latin typeface="Calibri" panose="020F0502020204030204" pitchFamily="34" charset="0"/>
              </a:defRPr>
            </a:lvl1pPr>
            <a:lvl2pPr>
              <a:defRPr>
                <a:solidFill>
                  <a:srgbClr val="007AC6"/>
                </a:solidFill>
                <a:latin typeface="Calibri" panose="020F0502020204030204" pitchFamily="34" charset="0"/>
              </a:defRPr>
            </a:lvl2pPr>
            <a:lvl3pPr>
              <a:defRPr>
                <a:solidFill>
                  <a:srgbClr val="007AC6"/>
                </a:solidFill>
                <a:latin typeface="Calibri" panose="020F0502020204030204" pitchFamily="34" charset="0"/>
              </a:defRPr>
            </a:lvl3pPr>
            <a:lvl4pPr>
              <a:defRPr>
                <a:solidFill>
                  <a:srgbClr val="007AC6"/>
                </a:solidFill>
                <a:latin typeface="Calibri" panose="020F0502020204030204" pitchFamily="34" charset="0"/>
              </a:defRPr>
            </a:lvl4pPr>
            <a:lvl5pPr>
              <a:defRPr>
                <a:solidFill>
                  <a:srgbClr val="007AC6"/>
                </a:solidFill>
                <a:latin typeface="Calibri" panose="020F050202020403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sz="1200">
                <a:solidFill>
                  <a:schemeClr val="bg1"/>
                </a:solidFill>
              </a:defRPr>
            </a:lvl1pPr>
          </a:lstStyle>
          <a:p>
            <a:fld id="{45CE3856-8916-4ABC-A3AA-954FF73B1515}" type="datetime1">
              <a:rPr lang="es-ES" smtClean="0"/>
              <a:pPr/>
              <a:t>14/06/2018</a:t>
            </a:fld>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5" name="4 Marcador de pie de página"/>
          <p:cNvSpPr>
            <a:spLocks noGrp="1"/>
          </p:cNvSpPr>
          <p:nvPr>
            <p:ph type="ftr" sz="quarter" idx="11"/>
          </p:nvPr>
        </p:nvSpPr>
        <p:spPr>
          <a:xfrm>
            <a:off x="2915816" y="6356350"/>
            <a:ext cx="3312368" cy="365125"/>
          </a:xfrm>
          <a:prstGeom prst="rect">
            <a:avLst/>
          </a:prstGeom>
        </p:spPr>
        <p:txBody>
          <a:bodyPr/>
          <a:lstStyle>
            <a:lvl1pPr>
              <a:defRPr sz="1400" b="1">
                <a:solidFill>
                  <a:schemeClr val="bg1"/>
                </a:solidFill>
              </a:defRPr>
            </a:lvl1pPr>
          </a:lstStyle>
          <a:p>
            <a:r>
              <a:rPr lang="es-ES" smtClean="0"/>
              <a:t>Privacidad, identidad digital y reputación online </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in de presentación">
    <p:spTree>
      <p:nvGrpSpPr>
        <p:cNvPr id="1" name=""/>
        <p:cNvGrpSpPr/>
        <p:nvPr/>
      </p:nvGrpSpPr>
      <p:grpSpPr>
        <a:xfrm>
          <a:off x="0" y="0"/>
          <a:ext cx="0" cy="0"/>
          <a:chOff x="0" y="0"/>
          <a:chExt cx="0" cy="0"/>
        </a:xfrm>
      </p:grpSpPr>
      <p:sp>
        <p:nvSpPr>
          <p:cNvPr id="38" name="2 Rectángulo"/>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srgbClr val="F79646">
                  <a:lumMod val="75000"/>
                </a:srgbClr>
              </a:solidFill>
            </a:endParaRPr>
          </a:p>
        </p:txBody>
      </p:sp>
      <p:sp>
        <p:nvSpPr>
          <p:cNvPr id="39" name="Redondear rectángulo de esquina del mismo lado 38"/>
          <p:cNvSpPr/>
          <p:nvPr userDrawn="1"/>
        </p:nvSpPr>
        <p:spPr>
          <a:xfrm>
            <a:off x="1835696" y="2636912"/>
            <a:ext cx="7308304" cy="1080120"/>
          </a:xfrm>
          <a:prstGeom prst="round2SameRect">
            <a:avLst/>
          </a:prstGeom>
          <a:solidFill>
            <a:srgbClr val="0070C0"/>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prstClr val="white"/>
              </a:solidFill>
            </a:endParaRPr>
          </a:p>
        </p:txBody>
      </p:sp>
      <p:sp>
        <p:nvSpPr>
          <p:cNvPr id="40" name="17 CuadroTexto"/>
          <p:cNvSpPr txBox="1"/>
          <p:nvPr userDrawn="1"/>
        </p:nvSpPr>
        <p:spPr>
          <a:xfrm>
            <a:off x="1548644" y="2697653"/>
            <a:ext cx="7416824" cy="97872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s-ES" sz="3200" b="1" dirty="0" smtClean="0">
                <a:solidFill>
                  <a:prstClr val="white"/>
                </a:solidFill>
                <a:latin typeface="Trebuchet MS" pitchFamily="34" charset="0"/>
              </a:rPr>
              <a:t>Programa</a:t>
            </a:r>
            <a:r>
              <a:rPr lang="es-ES" sz="3200" b="1" baseline="0" dirty="0" smtClean="0">
                <a:solidFill>
                  <a:prstClr val="white"/>
                </a:solidFill>
                <a:latin typeface="Trebuchet MS" pitchFamily="34" charset="0"/>
              </a:rPr>
              <a:t> de Jornadas Escolares</a:t>
            </a:r>
            <a:endParaRPr lang="es-ES" sz="3200" b="1" dirty="0">
              <a:solidFill>
                <a:prstClr val="white"/>
              </a:solidFill>
              <a:latin typeface="Trebuchet MS" pitchFamily="34" charset="0"/>
            </a:endParaRPr>
          </a:p>
          <a:p>
            <a:pPr algn="r">
              <a:lnSpc>
                <a:spcPct val="120000"/>
              </a:lnSpc>
            </a:pPr>
            <a:r>
              <a:rPr lang="es-ES" sz="1600" dirty="0">
                <a:solidFill>
                  <a:prstClr val="white"/>
                </a:solidFill>
                <a:latin typeface="Trebuchet MS" pitchFamily="34" charset="0"/>
              </a:rPr>
              <a:t>Promoción del uso seguro y responsable de Internet entre los menores</a:t>
            </a:r>
          </a:p>
        </p:txBody>
      </p:sp>
      <p:pic>
        <p:nvPicPr>
          <p:cNvPr id="41" name="Imagen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1035632"/>
            <a:ext cx="2160240" cy="2160240"/>
          </a:xfrm>
          <a:prstGeom prst="ellipse">
            <a:avLst/>
          </a:prstGeom>
          <a:ln w="762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42" name="Grupo 41"/>
          <p:cNvGrpSpPr/>
          <p:nvPr userDrawn="1"/>
        </p:nvGrpSpPr>
        <p:grpSpPr>
          <a:xfrm>
            <a:off x="569808" y="4293096"/>
            <a:ext cx="8322672" cy="1954381"/>
            <a:chOff x="569808" y="3913892"/>
            <a:chExt cx="8322672" cy="1954381"/>
          </a:xfrm>
        </p:grpSpPr>
        <p:cxnSp>
          <p:nvCxnSpPr>
            <p:cNvPr id="44" name="13 Conector recto"/>
            <p:cNvCxnSpPr/>
            <p:nvPr userDrawn="1"/>
          </p:nvCxnSpPr>
          <p:spPr>
            <a:xfrm flipV="1">
              <a:off x="569808" y="3976200"/>
              <a:ext cx="0" cy="1852540"/>
            </a:xfrm>
            <a:prstGeom prst="line">
              <a:avLst/>
            </a:prstGeom>
          </p:spPr>
          <p:style>
            <a:lnRef idx="2">
              <a:schemeClr val="accent1"/>
            </a:lnRef>
            <a:fillRef idx="0">
              <a:schemeClr val="accent1"/>
            </a:fillRef>
            <a:effectRef idx="1">
              <a:schemeClr val="accent1"/>
            </a:effectRef>
            <a:fontRef idx="minor">
              <a:schemeClr val="tx1"/>
            </a:fontRef>
          </p:style>
        </p:cxnSp>
        <p:sp>
          <p:nvSpPr>
            <p:cNvPr id="45" name="17 CuadroTexto"/>
            <p:cNvSpPr txBox="1"/>
            <p:nvPr userDrawn="1"/>
          </p:nvSpPr>
          <p:spPr>
            <a:xfrm>
              <a:off x="1217880" y="3913892"/>
              <a:ext cx="7674600" cy="195438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s-ES" sz="2000" b="1" dirty="0" smtClean="0">
                  <a:solidFill>
                    <a:srgbClr val="4F81BD">
                      <a:lumMod val="75000"/>
                    </a:srgbClr>
                  </a:solidFill>
                  <a:latin typeface="Trebuchet MS" pitchFamily="34" charset="0"/>
                </a:rPr>
                <a:t>https://www.is4k.es</a:t>
              </a:r>
            </a:p>
            <a:p>
              <a:pPr>
                <a:lnSpc>
                  <a:spcPct val="100000"/>
                </a:lnSpc>
              </a:pPr>
              <a:endParaRPr lang="es-ES" sz="14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contacto@is4k.es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Internet Segura </a:t>
              </a:r>
              <a:r>
                <a:rPr lang="es-ES" sz="1700" b="1" dirty="0" err="1" smtClean="0">
                  <a:solidFill>
                    <a:srgbClr val="4F81BD">
                      <a:lumMod val="75000"/>
                    </a:srgbClr>
                  </a:solidFill>
                  <a:latin typeface="Trebuchet MS" pitchFamily="34" charset="0"/>
                </a:rPr>
                <a:t>for</a:t>
              </a:r>
              <a:r>
                <a:rPr lang="es-ES" sz="1700" b="1" dirty="0" smtClean="0">
                  <a:solidFill>
                    <a:srgbClr val="4F81BD">
                      <a:lumMod val="75000"/>
                    </a:srgbClr>
                  </a:solidFill>
                  <a:latin typeface="Trebuchet MS" pitchFamily="34" charset="0"/>
                </a:rPr>
                <a:t> </a:t>
              </a:r>
              <a:r>
                <a:rPr lang="es-ES" sz="1700" b="1" dirty="0" err="1" smtClean="0">
                  <a:solidFill>
                    <a:srgbClr val="4F81BD">
                      <a:lumMod val="75000"/>
                    </a:srgbClr>
                  </a:solidFill>
                  <a:latin typeface="Trebuchet MS" pitchFamily="34" charset="0"/>
                </a:rPr>
                <a:t>Kids</a:t>
              </a:r>
              <a:endParaRPr lang="es-ES" sz="1700" b="1" dirty="0" smtClean="0">
                <a:solidFill>
                  <a:srgbClr val="4F81BD">
                    <a:lumMod val="75000"/>
                  </a:srgb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@is4k</a:t>
              </a:r>
            </a:p>
          </p:txBody>
        </p:sp>
        <p:pic>
          <p:nvPicPr>
            <p:cNvPr id="46" name="Picture 4" descr="http://us.cdn1.123rf.com/168nwm/alexwhite/alexwhite1302/alexwhite130202469/18037127-casa-azul-cuadrado-icono-web-brillante-en-el-fondo-blanco.jpg">
              <a:hlinkClick r:id="rId3"/>
            </p:cNvPr>
            <p:cNvPicPr>
              <a:picLocks noChangeAspect="1" noChangeArrowheads="1"/>
            </p:cNvPicPr>
            <p:nvPr userDrawn="1"/>
          </p:nvPicPr>
          <p:blipFill rotWithShape="1">
            <a:blip r:embed="rId4" cstate="print"/>
            <a:srcRect t="8988" b="13772"/>
            <a:stretch/>
          </p:blipFill>
          <p:spPr bwMode="auto">
            <a:xfrm>
              <a:off x="816088" y="3976200"/>
              <a:ext cx="352929" cy="272602"/>
            </a:xfrm>
            <a:prstGeom prst="rect">
              <a:avLst/>
            </a:prstGeom>
            <a:noFill/>
          </p:spPr>
        </p:pic>
        <p:pic>
          <p:nvPicPr>
            <p:cNvPr id="47" name="Imagen 46">
              <a:hlinkClick r:id="rId5"/>
            </p:cNvPr>
            <p:cNvPicPr>
              <a:picLocks noChangeAspect="1"/>
            </p:cNvPicPr>
            <p:nvPr userDrawn="1"/>
          </p:nvPicPr>
          <p:blipFill>
            <a:blip r:embed="rId6" cstate="print"/>
            <a:stretch>
              <a:fillRect/>
            </a:stretch>
          </p:blipFill>
          <p:spPr>
            <a:xfrm>
              <a:off x="841488" y="4998221"/>
              <a:ext cx="295835" cy="307213"/>
            </a:xfrm>
            <a:prstGeom prst="rect">
              <a:avLst/>
            </a:prstGeom>
          </p:spPr>
        </p:pic>
        <p:pic>
          <p:nvPicPr>
            <p:cNvPr id="48" name="Imagen 47">
              <a:hlinkClick r:id="rId7"/>
            </p:cNvPr>
            <p:cNvPicPr>
              <a:picLocks noChangeAspect="1"/>
            </p:cNvPicPr>
            <p:nvPr userDrawn="1"/>
          </p:nvPicPr>
          <p:blipFill>
            <a:blip r:embed="rId8" cstate="print"/>
            <a:stretch>
              <a:fillRect/>
            </a:stretch>
          </p:blipFill>
          <p:spPr>
            <a:xfrm>
              <a:off x="841489" y="5521527"/>
              <a:ext cx="307213" cy="307213"/>
            </a:xfrm>
            <a:prstGeom prst="rect">
              <a:avLst/>
            </a:prstGeom>
          </p:spPr>
        </p:pic>
        <p:pic>
          <p:nvPicPr>
            <p:cNvPr id="49" name="Imagen 48"/>
            <p:cNvPicPr>
              <a:picLocks noChangeAspect="1"/>
            </p:cNvPicPr>
            <p:nvPr userDrawn="1"/>
          </p:nvPicPr>
          <p:blipFill>
            <a:blip r:embed="rId9"/>
            <a:stretch>
              <a:fillRect/>
            </a:stretch>
          </p:blipFill>
          <p:spPr>
            <a:xfrm>
              <a:off x="824088" y="4475681"/>
              <a:ext cx="352425" cy="276225"/>
            </a:xfrm>
            <a:prstGeom prst="rect">
              <a:avLst/>
            </a:prstGeom>
          </p:spPr>
        </p:pic>
      </p:grpSp>
      <p:pic>
        <p:nvPicPr>
          <p:cNvPr id="43" name="Imagen 42" descr="Y:\90_IS4K\logos\logo corporativo\finales\logo-is4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2019" y="620688"/>
            <a:ext cx="4058453" cy="1260000"/>
          </a:xfrm>
          <a:prstGeom prst="rect">
            <a:avLst/>
          </a:prstGeom>
          <a:noFill/>
          <a:ln>
            <a:noFill/>
          </a:ln>
        </p:spPr>
      </p:pic>
    </p:spTree>
    <p:extLst>
      <p:ext uri="{BB962C8B-B14F-4D97-AF65-F5344CB8AC3E}">
        <p14:creationId xmlns:p14="http://schemas.microsoft.com/office/powerpoint/2010/main" val="411653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Rectángulo 18"/>
          <p:cNvSpPr/>
          <p:nvPr userDrawn="1"/>
        </p:nvSpPr>
        <p:spPr>
          <a:xfrm>
            <a:off x="284684" y="847724"/>
            <a:ext cx="8535788" cy="5188817"/>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userDrawn="1"/>
        </p:nvSpPr>
        <p:spPr>
          <a:xfrm>
            <a:off x="395535" y="6145529"/>
            <a:ext cx="8305119" cy="586314"/>
          </a:xfrm>
          <a:prstGeom prst="rect">
            <a:avLst/>
          </a:prstGeom>
          <a:solidFill>
            <a:schemeClr val="bg1"/>
          </a:solidFill>
        </p:spPr>
        <p:txBody>
          <a:bodyPr wrap="square">
            <a:spAutoFit/>
          </a:bodyPr>
          <a:lstStyle/>
          <a:p>
            <a:pPr algn="just">
              <a:lnSpc>
                <a:spcPct val="107000"/>
              </a:lnSpc>
              <a:spcBef>
                <a:spcPts val="500"/>
              </a:spcBef>
              <a:spcAft>
                <a:spcPts val="800"/>
              </a:spcAft>
              <a:tabLst>
                <a:tab pos="2700020" algn="ctr"/>
                <a:tab pos="5400040" algn="r"/>
                <a:tab pos="449580" algn="l"/>
              </a:tabLst>
            </a:pPr>
            <a:r>
              <a:rPr lang="es-ES" sz="1500" i="1" dirty="0">
                <a:latin typeface="Calibri" panose="020F0502020204030204" pitchFamily="34" charset="0"/>
                <a:ea typeface="Calibri" panose="020F0502020204030204" pitchFamily="34" charset="0"/>
                <a:cs typeface="Times New Roman" panose="02020603050405020304" pitchFamily="18" charset="0"/>
              </a:rPr>
              <a:t>La presente publicación sólo refleja las opiniones del autor. La Comisión Europea no es responsable de ningún uso que pudiera hacerse de la información que contiene.</a:t>
            </a:r>
            <a:endParaRPr lang="es-ES"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Licencia de contenidos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10"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901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4" r:id="rId3"/>
    <p:sldLayoutId id="2147483670"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hyperlink" Target="https://www.youtube.com/watch?v=jtmQQEOHMN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youtube.com/watch?v=qmnhcIKgVg0" TargetMode="External"/><Relationship Id="rId4" Type="http://schemas.openxmlformats.org/officeDocument/2006/relationships/image" Target="../media/image19.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www.youtube.com/watch?v=O4Jyf466ip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s://www.osi.e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ES" dirty="0">
                <a:solidFill>
                  <a:srgbClr val="0070C0"/>
                </a:solidFill>
              </a:rPr>
              <a:t>Privacidad, identidad digital y reputación online</a:t>
            </a:r>
            <a:endParaRPr lang="es-ES" dirty="0"/>
          </a:p>
        </p:txBody>
      </p:sp>
      <p:sp>
        <p:nvSpPr>
          <p:cNvPr id="5" name="Marcador de texto 4"/>
          <p:cNvSpPr>
            <a:spLocks noGrp="1"/>
          </p:cNvSpPr>
          <p:nvPr>
            <p:ph type="body" sz="quarter" idx="13"/>
          </p:nvPr>
        </p:nvSpPr>
        <p:spPr/>
        <p:txBody>
          <a:bodyPr/>
          <a:lstStyle/>
          <a:p>
            <a:r>
              <a:rPr lang="es-ES" dirty="0"/>
              <a:t>Charla sensibilización dirigida a alumnado</a:t>
            </a:r>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132" y="779059"/>
            <a:ext cx="4091820" cy="316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91652">
            <a:off x="123967" y="4647208"/>
            <a:ext cx="3893224" cy="860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hlinkClick r:id="rId5"/>
          </p:cNvPr>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tretch>
            <a:fillRect/>
          </a:stretch>
        </p:blipFill>
        <p:spPr bwMode="auto">
          <a:xfrm>
            <a:off x="4211960" y="260648"/>
            <a:ext cx="4752528" cy="267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Marcador de número de diapositiva"/>
          <p:cNvSpPr>
            <a:spLocks noGrp="1"/>
          </p:cNvSpPr>
          <p:nvPr>
            <p:ph type="sldNum" sz="quarter" idx="12"/>
          </p:nvPr>
        </p:nvSpPr>
        <p:spPr/>
        <p:txBody>
          <a:bodyPr/>
          <a:lstStyle/>
          <a:p>
            <a:fld id="{70ED536F-580B-41F4-B85A-D05C7DF0A5F5}" type="slidenum">
              <a:rPr lang="es-ES" smtClean="0"/>
              <a:pPr/>
              <a:t>10</a:t>
            </a:fld>
            <a:endParaRPr lang="es-ES" dirty="0"/>
          </a:p>
        </p:txBody>
      </p:sp>
      <p:sp>
        <p:nvSpPr>
          <p:cNvPr id="11" name="10 Marcador de pie de página"/>
          <p:cNvSpPr>
            <a:spLocks noGrp="1"/>
          </p:cNvSpPr>
          <p:nvPr>
            <p:ph type="ftr" sz="quarter" idx="11"/>
          </p:nvPr>
        </p:nvSpPr>
        <p:spPr/>
        <p:txBody>
          <a:bodyPr/>
          <a:lstStyle/>
          <a:p>
            <a:pPr algn="ctr"/>
            <a:r>
              <a:rPr lang="es-ES" dirty="0" smtClean="0"/>
              <a:t>Privacidad</a:t>
            </a:r>
            <a:endParaRPr lang="es-ES" dirty="0"/>
          </a:p>
          <a:p>
            <a:endParaRPr lang="es-ES" dirty="0"/>
          </a:p>
        </p:txBody>
      </p:sp>
      <p:pic>
        <p:nvPicPr>
          <p:cNvPr id="18" name="Picture 4">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11960" y="3284984"/>
            <a:ext cx="4792532" cy="26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www.steppinoutband.net/wp-content/uploads/2015/03/media_video_icon_pc_800_clr_446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9872" y="5523963"/>
            <a:ext cx="501546" cy="53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66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¿Qué es la privacidad? </a:t>
            </a:r>
            <a:endParaRPr lang="es-ES" dirty="0"/>
          </a:p>
        </p:txBody>
      </p:sp>
      <p:pic>
        <p:nvPicPr>
          <p:cNvPr id="7" name="6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37113" y="2367844"/>
            <a:ext cx="5469775" cy="3653444"/>
          </a:xfrm>
        </p:spPr>
      </p:pic>
      <p:sp>
        <p:nvSpPr>
          <p:cNvPr id="4" name="3 Marcador de número de diapositiva"/>
          <p:cNvSpPr>
            <a:spLocks noGrp="1"/>
          </p:cNvSpPr>
          <p:nvPr>
            <p:ph type="sldNum" sz="quarter" idx="12"/>
          </p:nvPr>
        </p:nvSpPr>
        <p:spPr/>
        <p:txBody>
          <a:bodyPr/>
          <a:lstStyle/>
          <a:p>
            <a:fld id="{70ED536F-580B-41F4-B85A-D05C7DF0A5F5}" type="slidenum">
              <a:rPr lang="es-ES" smtClean="0">
                <a:solidFill>
                  <a:schemeClr val="bg1"/>
                </a:solidFill>
              </a:rPr>
              <a:pPr/>
              <a:t>11</a:t>
            </a:fld>
            <a:endParaRPr lang="es-ES" dirty="0">
              <a:solidFill>
                <a:schemeClr val="bg1"/>
              </a:solidFill>
            </a:endParaRPr>
          </a:p>
        </p:txBody>
      </p:sp>
      <p:sp>
        <p:nvSpPr>
          <p:cNvPr id="10" name="4 Marcador de contenido"/>
          <p:cNvSpPr txBox="1">
            <a:spLocks/>
          </p:cNvSpPr>
          <p:nvPr/>
        </p:nvSpPr>
        <p:spPr>
          <a:xfrm>
            <a:off x="647564" y="1314147"/>
            <a:ext cx="7848872" cy="10536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Comic Sans MS" panose="030F0702030302020204" pitchFamily="66"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Comic Sans MS" panose="030F0702030302020204" pitchFamily="66"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Comic Sans MS" panose="030F0702030302020204" pitchFamily="66"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Comic Sans MS" panose="030F0702030302020204" pitchFamily="66"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s-ES" i="1" dirty="0" smtClean="0">
                <a:solidFill>
                  <a:schemeClr val="tx1"/>
                </a:solidFill>
                <a:latin typeface="Calibri" panose="020F0502020204030204" pitchFamily="34" charset="0"/>
              </a:rPr>
              <a:t>“Ámbito de la vida privada que se tiene derecho a proteger de cualquier intromisión”.</a:t>
            </a:r>
            <a:endParaRPr lang="es-ES" sz="2400" i="1" dirty="0">
              <a:solidFill>
                <a:srgbClr val="007AC6"/>
              </a:solidFill>
              <a:latin typeface="Calibri" panose="020F0502020204030204" pitchFamily="34" charset="0"/>
            </a:endParaRPr>
          </a:p>
        </p:txBody>
      </p:sp>
      <p:sp>
        <p:nvSpPr>
          <p:cNvPr id="9" name="10 Marcador de pie de página"/>
          <p:cNvSpPr>
            <a:spLocks noGrp="1"/>
          </p:cNvSpPr>
          <p:nvPr>
            <p:ph type="ftr" sz="quarter" idx="11"/>
          </p:nvPr>
        </p:nvSpPr>
        <p:spPr>
          <a:xfrm>
            <a:off x="2915816" y="6356350"/>
            <a:ext cx="3312368" cy="365125"/>
          </a:xfrm>
        </p:spPr>
        <p:txBody>
          <a:bodyPr/>
          <a:lstStyle/>
          <a:p>
            <a:pPr algn="ctr"/>
            <a:r>
              <a:rPr lang="es-ES" dirty="0" smtClean="0"/>
              <a:t>Privacidad</a:t>
            </a:r>
            <a:endParaRPr lang="es-ES" dirty="0"/>
          </a:p>
          <a:p>
            <a:endParaRPr lang="es-ES" dirty="0"/>
          </a:p>
        </p:txBody>
      </p:sp>
    </p:spTree>
    <p:extLst>
      <p:ext uri="{BB962C8B-B14F-4D97-AF65-F5344CB8AC3E}">
        <p14:creationId xmlns:p14="http://schemas.microsoft.com/office/powerpoint/2010/main" val="3418130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dirty="0" smtClean="0">
                <a:latin typeface="+mj-lt"/>
              </a:rPr>
              <a:t>¿Qué forma parte de nuestra privacidad?</a:t>
            </a:r>
            <a:endParaRPr lang="es-ES" dirty="0">
              <a:latin typeface="+mj-lt"/>
            </a:endParaRPr>
          </a:p>
        </p:txBody>
      </p:sp>
      <p:pic>
        <p:nvPicPr>
          <p:cNvPr id="8" name="6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63888" y="1516245"/>
            <a:ext cx="5264122" cy="4668388"/>
          </a:xfrm>
        </p:spPr>
      </p:pic>
      <p:sp>
        <p:nvSpPr>
          <p:cNvPr id="6" name="5 Marcador de número de diapositiva"/>
          <p:cNvSpPr>
            <a:spLocks noGrp="1"/>
          </p:cNvSpPr>
          <p:nvPr>
            <p:ph type="sldNum" sz="quarter" idx="12"/>
          </p:nvPr>
        </p:nvSpPr>
        <p:spPr/>
        <p:txBody>
          <a:bodyPr/>
          <a:lstStyle/>
          <a:p>
            <a:fld id="{132FADFE-3B8F-471C-ABF0-DBC7717ECBBC}" type="slidenum">
              <a:rPr lang="es-ES" smtClean="0"/>
              <a:pPr/>
              <a:t>12</a:t>
            </a:fld>
            <a:endParaRPr lang="es-ES" dirty="0"/>
          </a:p>
        </p:txBody>
      </p:sp>
      <p:sp>
        <p:nvSpPr>
          <p:cNvPr id="7" name="6 Marcador de pie de página"/>
          <p:cNvSpPr>
            <a:spLocks noGrp="1"/>
          </p:cNvSpPr>
          <p:nvPr>
            <p:ph type="ftr" sz="quarter" idx="11"/>
          </p:nvPr>
        </p:nvSpPr>
        <p:spPr/>
        <p:txBody>
          <a:bodyPr/>
          <a:lstStyle/>
          <a:p>
            <a:pPr algn="ctr"/>
            <a:r>
              <a:rPr lang="es-ES" dirty="0" smtClean="0"/>
              <a:t>Privacidad</a:t>
            </a:r>
            <a:endParaRPr lang="es-ES" dirty="0"/>
          </a:p>
        </p:txBody>
      </p:sp>
      <p:sp>
        <p:nvSpPr>
          <p:cNvPr id="3" name="CuadroTexto 2"/>
          <p:cNvSpPr txBox="1"/>
          <p:nvPr/>
        </p:nvSpPr>
        <p:spPr>
          <a:xfrm>
            <a:off x="1115616" y="1988254"/>
            <a:ext cx="4402832" cy="3600986"/>
          </a:xfrm>
          <a:prstGeom prst="rect">
            <a:avLst/>
          </a:prstGeom>
          <a:noFill/>
        </p:spPr>
        <p:txBody>
          <a:bodyPr wrap="square" rtlCol="0">
            <a:spAutoFit/>
          </a:bodyPr>
          <a:lstStyle/>
          <a:p>
            <a:pPr marL="514350" indent="-514350">
              <a:spcBef>
                <a:spcPts val="1200"/>
              </a:spcBef>
              <a:buClr>
                <a:srgbClr val="007AC6"/>
              </a:buClr>
              <a:buFont typeface="Arial" panose="020B0604020202020204" pitchFamily="34" charset="0"/>
              <a:buChar char="•"/>
            </a:pPr>
            <a:r>
              <a:rPr lang="es-ES" sz="2400" dirty="0" smtClean="0"/>
              <a:t>gustos </a:t>
            </a:r>
          </a:p>
          <a:p>
            <a:pPr marL="514350" indent="-514350">
              <a:spcBef>
                <a:spcPts val="1200"/>
              </a:spcBef>
              <a:buClr>
                <a:srgbClr val="007AC6"/>
              </a:buClr>
              <a:buFont typeface="Arial" panose="020B0604020202020204" pitchFamily="34" charset="0"/>
              <a:buChar char="•"/>
            </a:pPr>
            <a:r>
              <a:rPr lang="es-ES" sz="2400" dirty="0" smtClean="0"/>
              <a:t>aficiones </a:t>
            </a:r>
          </a:p>
          <a:p>
            <a:pPr marL="514350" indent="-514350">
              <a:spcBef>
                <a:spcPts val="1200"/>
              </a:spcBef>
              <a:buClr>
                <a:srgbClr val="007AC6"/>
              </a:buClr>
              <a:buFont typeface="Arial" panose="020B0604020202020204" pitchFamily="34" charset="0"/>
              <a:buChar char="•"/>
            </a:pPr>
            <a:r>
              <a:rPr lang="es-ES" sz="2400" dirty="0" smtClean="0"/>
              <a:t>creencias</a:t>
            </a:r>
          </a:p>
          <a:p>
            <a:pPr marL="514350" indent="-514350">
              <a:spcBef>
                <a:spcPts val="1200"/>
              </a:spcBef>
              <a:buClr>
                <a:srgbClr val="007AC6"/>
              </a:buClr>
              <a:buFont typeface="Arial" panose="020B0604020202020204" pitchFamily="34" charset="0"/>
              <a:buChar char="•"/>
            </a:pPr>
            <a:r>
              <a:rPr lang="es-ES" sz="2400" dirty="0" smtClean="0"/>
              <a:t>fotos</a:t>
            </a:r>
          </a:p>
          <a:p>
            <a:pPr marL="514350" indent="-514350">
              <a:spcBef>
                <a:spcPts val="1200"/>
              </a:spcBef>
              <a:buClr>
                <a:srgbClr val="007AC6"/>
              </a:buClr>
              <a:buFont typeface="Arial" panose="020B0604020202020204" pitchFamily="34" charset="0"/>
              <a:buChar char="•"/>
            </a:pPr>
            <a:r>
              <a:rPr lang="es-ES" sz="2400" dirty="0"/>
              <a:t>v</a:t>
            </a:r>
            <a:r>
              <a:rPr lang="es-ES" sz="2400" dirty="0" smtClean="0"/>
              <a:t>ídeos</a:t>
            </a:r>
          </a:p>
          <a:p>
            <a:pPr marL="514350" indent="-514350">
              <a:spcBef>
                <a:spcPts val="1200"/>
              </a:spcBef>
              <a:buClr>
                <a:srgbClr val="007AC6"/>
              </a:buClr>
              <a:buFont typeface="Arial" panose="020B0604020202020204" pitchFamily="34" charset="0"/>
              <a:buChar char="•"/>
            </a:pPr>
            <a:r>
              <a:rPr lang="es-ES" sz="2400" dirty="0" smtClean="0"/>
              <a:t>email</a:t>
            </a:r>
          </a:p>
          <a:p>
            <a:pPr marL="514350" indent="-514350">
              <a:spcBef>
                <a:spcPts val="1200"/>
              </a:spcBef>
              <a:buClr>
                <a:srgbClr val="007AC6"/>
              </a:buClr>
              <a:buFont typeface="Arial" panose="020B0604020202020204" pitchFamily="34" charset="0"/>
              <a:buChar char="•"/>
            </a:pPr>
            <a:r>
              <a:rPr lang="es-ES" sz="2400" dirty="0" smtClean="0"/>
              <a:t>etc</a:t>
            </a:r>
            <a:r>
              <a:rPr lang="es-ES" sz="2400" dirty="0"/>
              <a:t>. </a:t>
            </a:r>
          </a:p>
        </p:txBody>
      </p:sp>
    </p:spTree>
    <p:extLst>
      <p:ext uri="{BB962C8B-B14F-4D97-AF65-F5344CB8AC3E}">
        <p14:creationId xmlns:p14="http://schemas.microsoft.com/office/powerpoint/2010/main" val="3257382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idia.parra\Pictures\sin cara.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44000" cy="620396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2857500"/>
            <a:ext cx="8229600" cy="1143000"/>
          </a:xfrm>
        </p:spPr>
        <p:txBody>
          <a:bodyPr>
            <a:noAutofit/>
          </a:bodyPr>
          <a:lstStyle/>
          <a:p>
            <a:r>
              <a:rPr lang="es-ES" dirty="0" smtClean="0">
                <a:solidFill>
                  <a:schemeClr val="bg1"/>
                </a:solidFill>
                <a:latin typeface="Calibri" panose="020F0502020204030204" pitchFamily="34" charset="0"/>
              </a:rPr>
              <a:t>Los datos personales también forman parte de nuestra privacidad</a:t>
            </a:r>
            <a:endParaRPr lang="es-ES" dirty="0">
              <a:solidFill>
                <a:schemeClr val="bg1"/>
              </a:solidFill>
              <a:latin typeface="Calibri" panose="020F0502020204030204" pitchFamily="34" charset="0"/>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13</a:t>
            </a:fld>
            <a:endParaRPr lang="es-ES" dirty="0"/>
          </a:p>
        </p:txBody>
      </p:sp>
      <p:sp>
        <p:nvSpPr>
          <p:cNvPr id="7" name="6 Marcador de pie de página"/>
          <p:cNvSpPr>
            <a:spLocks noGrp="1"/>
          </p:cNvSpPr>
          <p:nvPr>
            <p:ph type="ftr" sz="quarter" idx="11"/>
          </p:nvPr>
        </p:nvSpPr>
        <p:spPr/>
        <p:txBody>
          <a:bodyPr/>
          <a:lstStyle/>
          <a:p>
            <a:pPr algn="ctr"/>
            <a:r>
              <a:rPr lang="es-ES" dirty="0" smtClean="0"/>
              <a:t>Datos personales</a:t>
            </a:r>
            <a:endParaRPr lang="es-ES" dirty="0"/>
          </a:p>
        </p:txBody>
      </p:sp>
    </p:spTree>
    <p:extLst>
      <p:ext uri="{BB962C8B-B14F-4D97-AF65-F5344CB8AC3E}">
        <p14:creationId xmlns:p14="http://schemas.microsoft.com/office/powerpoint/2010/main" val="2495850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245" y="2579255"/>
            <a:ext cx="4847132" cy="3575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a:bodyPr>
          <a:lstStyle/>
          <a:p>
            <a:r>
              <a:rPr lang="es-ES" dirty="0" smtClean="0">
                <a:latin typeface="Calibri" panose="020F0502020204030204" pitchFamily="34" charset="0"/>
              </a:rPr>
              <a:t>Protege tus datos personales</a:t>
            </a:r>
            <a:endParaRPr lang="es-ES" dirty="0">
              <a:latin typeface="Calibri" panose="020F0502020204030204" pitchFamily="34"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14</a:t>
            </a:fld>
            <a:endParaRPr lang="es-ES"/>
          </a:p>
        </p:txBody>
      </p:sp>
      <p:sp>
        <p:nvSpPr>
          <p:cNvPr id="6" name="5 Marcador de pie de página"/>
          <p:cNvSpPr>
            <a:spLocks noGrp="1"/>
          </p:cNvSpPr>
          <p:nvPr>
            <p:ph type="ftr" sz="quarter" idx="11"/>
          </p:nvPr>
        </p:nvSpPr>
        <p:spPr/>
        <p:txBody>
          <a:bodyPr/>
          <a:lstStyle/>
          <a:p>
            <a:pPr algn="ctr"/>
            <a:r>
              <a:rPr lang="es-ES" dirty="0" smtClean="0"/>
              <a:t>Datos personales</a:t>
            </a:r>
            <a:endParaRPr lang="es-ES" dirty="0"/>
          </a:p>
        </p:txBody>
      </p:sp>
      <p:sp>
        <p:nvSpPr>
          <p:cNvPr id="9" name="8 Marcador de contenido"/>
          <p:cNvSpPr>
            <a:spLocks noGrp="1"/>
          </p:cNvSpPr>
          <p:nvPr>
            <p:ph sz="half" idx="4294967295"/>
          </p:nvPr>
        </p:nvSpPr>
        <p:spPr>
          <a:xfrm>
            <a:off x="467545" y="1916832"/>
            <a:ext cx="6085656" cy="4351338"/>
          </a:xfrm>
          <a:prstGeom prst="rect">
            <a:avLst/>
          </a:prstGeom>
        </p:spPr>
        <p:txBody>
          <a:bodyPr>
            <a:normAutofit/>
          </a:bodyPr>
          <a:lstStyle/>
          <a:p>
            <a:pPr marL="0" indent="0">
              <a:buNone/>
            </a:pPr>
            <a:r>
              <a:rPr lang="es-ES" sz="2400" dirty="0" smtClean="0">
                <a:latin typeface="Calibri" panose="020F0502020204030204" pitchFamily="34" charset="0"/>
              </a:rPr>
              <a:t>Si detectas que se está haciendo mal uso de tus datos, apóyate en los derechos “</a:t>
            </a:r>
            <a:r>
              <a:rPr lang="es-ES" sz="2400" dirty="0" smtClean="0">
                <a:solidFill>
                  <a:schemeClr val="accent2"/>
                </a:solidFill>
                <a:latin typeface="Calibri" panose="020F0502020204030204" pitchFamily="34" charset="0"/>
              </a:rPr>
              <a:t>A</a:t>
            </a:r>
            <a:r>
              <a:rPr lang="es-ES" sz="2400" dirty="0" smtClean="0">
                <a:solidFill>
                  <a:srgbClr val="92D050"/>
                </a:solidFill>
                <a:latin typeface="Calibri" panose="020F0502020204030204" pitchFamily="34" charset="0"/>
              </a:rPr>
              <a:t>R</a:t>
            </a:r>
            <a:r>
              <a:rPr lang="es-ES" sz="2400" dirty="0" smtClean="0">
                <a:solidFill>
                  <a:schemeClr val="accent6">
                    <a:lumMod val="75000"/>
                  </a:schemeClr>
                </a:solidFill>
                <a:latin typeface="Calibri" panose="020F0502020204030204" pitchFamily="34" charset="0"/>
              </a:rPr>
              <a:t>C</a:t>
            </a:r>
            <a:r>
              <a:rPr lang="es-ES" sz="2400" dirty="0" smtClean="0">
                <a:solidFill>
                  <a:srgbClr val="7030A0"/>
                </a:solidFill>
                <a:latin typeface="Calibri" panose="020F0502020204030204" pitchFamily="34" charset="0"/>
              </a:rPr>
              <a:t>O</a:t>
            </a:r>
            <a:r>
              <a:rPr lang="es-ES" sz="2400" dirty="0" smtClean="0">
                <a:latin typeface="Calibri" panose="020F0502020204030204" pitchFamily="34" charset="0"/>
              </a:rPr>
              <a:t>”:</a:t>
            </a:r>
          </a:p>
          <a:p>
            <a:r>
              <a:rPr lang="es-ES" sz="2400" dirty="0" smtClean="0">
                <a:solidFill>
                  <a:schemeClr val="accent2"/>
                </a:solidFill>
                <a:latin typeface="Calibri" panose="020F0502020204030204" pitchFamily="34" charset="0"/>
              </a:rPr>
              <a:t>A</a:t>
            </a:r>
            <a:r>
              <a:rPr lang="es-ES" sz="2400" dirty="0" smtClean="0">
                <a:solidFill>
                  <a:srgbClr val="0070C0"/>
                </a:solidFill>
                <a:latin typeface="Calibri" panose="020F0502020204030204" pitchFamily="34" charset="0"/>
              </a:rPr>
              <a:t>cceso</a:t>
            </a:r>
          </a:p>
          <a:p>
            <a:r>
              <a:rPr lang="es-ES" sz="2400" dirty="0" smtClean="0">
                <a:solidFill>
                  <a:srgbClr val="92D050"/>
                </a:solidFill>
                <a:latin typeface="Calibri" panose="020F0502020204030204" pitchFamily="34" charset="0"/>
              </a:rPr>
              <a:t>R</a:t>
            </a:r>
            <a:r>
              <a:rPr lang="es-ES" sz="2400" dirty="0" smtClean="0">
                <a:solidFill>
                  <a:srgbClr val="0070C0"/>
                </a:solidFill>
                <a:latin typeface="Calibri" panose="020F0502020204030204" pitchFamily="34" charset="0"/>
              </a:rPr>
              <a:t>ectificación</a:t>
            </a:r>
          </a:p>
          <a:p>
            <a:r>
              <a:rPr lang="es-ES" sz="2400" dirty="0" smtClean="0">
                <a:solidFill>
                  <a:schemeClr val="accent6">
                    <a:lumMod val="75000"/>
                  </a:schemeClr>
                </a:solidFill>
                <a:latin typeface="Calibri" panose="020F0502020204030204" pitchFamily="34" charset="0"/>
              </a:rPr>
              <a:t>C</a:t>
            </a:r>
            <a:r>
              <a:rPr lang="es-ES" sz="2400" dirty="0" smtClean="0">
                <a:solidFill>
                  <a:srgbClr val="0070C0"/>
                </a:solidFill>
                <a:latin typeface="Calibri" panose="020F0502020204030204" pitchFamily="34" charset="0"/>
              </a:rPr>
              <a:t>ancelación</a:t>
            </a:r>
          </a:p>
          <a:p>
            <a:r>
              <a:rPr lang="es-ES" sz="2400" dirty="0" smtClean="0">
                <a:solidFill>
                  <a:srgbClr val="7030A0"/>
                </a:solidFill>
                <a:latin typeface="Calibri" panose="020F0502020204030204" pitchFamily="34" charset="0"/>
              </a:rPr>
              <a:t>O</a:t>
            </a:r>
            <a:r>
              <a:rPr lang="es-ES" sz="2400" dirty="0" smtClean="0">
                <a:solidFill>
                  <a:srgbClr val="0070C0"/>
                </a:solidFill>
                <a:latin typeface="Calibri" panose="020F0502020204030204" pitchFamily="34" charset="0"/>
              </a:rPr>
              <a:t>posición</a:t>
            </a:r>
          </a:p>
          <a:p>
            <a:endParaRPr lang="es-ES" sz="2400" dirty="0"/>
          </a:p>
          <a:p>
            <a:endParaRPr lang="es-ES" sz="2400" dirty="0"/>
          </a:p>
          <a:p>
            <a:endParaRPr lang="es-ES" sz="2400" dirty="0"/>
          </a:p>
        </p:txBody>
      </p:sp>
    </p:spTree>
    <p:extLst>
      <p:ext uri="{BB962C8B-B14F-4D97-AF65-F5344CB8AC3E}">
        <p14:creationId xmlns:p14="http://schemas.microsoft.com/office/powerpoint/2010/main" val="4099140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idia.parra\Downloads\shutterstock_14170803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11760" y="1619564"/>
            <a:ext cx="6732240" cy="4577923"/>
          </a:xfrm>
          <a:prstGeom prst="rect">
            <a:avLst/>
          </a:prstGeom>
          <a:noFill/>
          <a:extLst>
            <a:ext uri="{909E8E84-426E-40DD-AFC4-6F175D3DCCD1}">
              <a14:hiddenFill xmlns:a14="http://schemas.microsoft.com/office/drawing/2010/main">
                <a:solidFill>
                  <a:srgbClr val="FFFFFF"/>
                </a:solidFill>
              </a14:hiddenFill>
            </a:ext>
          </a:extLst>
        </p:spPr>
      </p:pic>
      <p:sp>
        <p:nvSpPr>
          <p:cNvPr id="10" name="9 Título"/>
          <p:cNvSpPr>
            <a:spLocks noGrp="1"/>
          </p:cNvSpPr>
          <p:nvPr>
            <p:ph type="title"/>
          </p:nvPr>
        </p:nvSpPr>
        <p:spPr/>
        <p:txBody>
          <a:bodyPr>
            <a:noAutofit/>
          </a:bodyPr>
          <a:lstStyle/>
          <a:p>
            <a:r>
              <a:rPr lang="es-ES" sz="4400" dirty="0" smtClean="0"/>
              <a:t>Facilitar información privada nos hace ser más vulnerables</a:t>
            </a:r>
            <a:endParaRPr lang="es-ES" sz="4400" dirty="0"/>
          </a:p>
        </p:txBody>
      </p:sp>
      <p:sp>
        <p:nvSpPr>
          <p:cNvPr id="2" name="1 Marcador de contenido"/>
          <p:cNvSpPr>
            <a:spLocks noGrp="1"/>
          </p:cNvSpPr>
          <p:nvPr>
            <p:ph idx="1"/>
          </p:nvPr>
        </p:nvSpPr>
        <p:spPr>
          <a:xfrm>
            <a:off x="539552" y="2492896"/>
            <a:ext cx="4968552" cy="2592288"/>
          </a:xfrm>
        </p:spPr>
        <p:txBody>
          <a:bodyPr>
            <a:normAutofit/>
          </a:bodyPr>
          <a:lstStyle/>
          <a:p>
            <a:pPr marL="0" indent="0">
              <a:spcBef>
                <a:spcPts val="1200"/>
              </a:spcBef>
              <a:buNone/>
            </a:pPr>
            <a:endParaRPr lang="es-ES" sz="2400" dirty="0" smtClean="0">
              <a:solidFill>
                <a:srgbClr val="0070C0"/>
              </a:solidFill>
            </a:endParaRPr>
          </a:p>
          <a:p>
            <a:pPr lvl="1">
              <a:spcBef>
                <a:spcPts val="1200"/>
              </a:spcBef>
              <a:buClr>
                <a:srgbClr val="007AC6"/>
              </a:buClr>
              <a:buFont typeface="Arial" panose="020B0604020202020204" pitchFamily="34" charset="0"/>
              <a:buChar char="•"/>
            </a:pPr>
            <a:r>
              <a:rPr lang="es-ES" sz="2400" dirty="0" smtClean="0">
                <a:solidFill>
                  <a:schemeClr val="tx1"/>
                </a:solidFill>
              </a:rPr>
              <a:t>Robo </a:t>
            </a:r>
            <a:r>
              <a:rPr lang="es-ES" sz="2400" dirty="0">
                <a:solidFill>
                  <a:schemeClr val="tx1"/>
                </a:solidFill>
              </a:rPr>
              <a:t>de la </a:t>
            </a:r>
            <a:r>
              <a:rPr lang="es-ES" sz="2400" dirty="0" smtClean="0">
                <a:solidFill>
                  <a:schemeClr val="tx1"/>
                </a:solidFill>
              </a:rPr>
              <a:t>identidad</a:t>
            </a:r>
          </a:p>
          <a:p>
            <a:pPr lvl="1">
              <a:spcBef>
                <a:spcPts val="1200"/>
              </a:spcBef>
              <a:buClr>
                <a:srgbClr val="007AC6"/>
              </a:buClr>
              <a:buFont typeface="Arial" panose="020B0604020202020204" pitchFamily="34" charset="0"/>
              <a:buChar char="•"/>
            </a:pPr>
            <a:r>
              <a:rPr lang="es-ES" sz="2400" dirty="0" err="1" smtClean="0">
                <a:solidFill>
                  <a:schemeClr val="tx1"/>
                </a:solidFill>
              </a:rPr>
              <a:t>Ciberacoso</a:t>
            </a:r>
            <a:endParaRPr lang="es-ES" sz="2400" dirty="0">
              <a:solidFill>
                <a:schemeClr val="tx1"/>
              </a:solidFill>
            </a:endParaRPr>
          </a:p>
          <a:p>
            <a:pPr>
              <a:spcBef>
                <a:spcPts val="1200"/>
              </a:spcBef>
            </a:pPr>
            <a:endParaRPr lang="es-ES" sz="2400" dirty="0">
              <a:solidFill>
                <a:srgbClr val="0070C0"/>
              </a:solidFill>
            </a:endParaRPr>
          </a:p>
          <a:p>
            <a:pPr marL="0" indent="0">
              <a:spcBef>
                <a:spcPts val="1200"/>
              </a:spcBef>
              <a:buNone/>
            </a:pPr>
            <a:endParaRPr lang="es-ES" sz="2400" dirty="0">
              <a:solidFill>
                <a:srgbClr val="0070C0"/>
              </a:solidFill>
            </a:endParaRPr>
          </a:p>
        </p:txBody>
      </p:sp>
      <p:sp>
        <p:nvSpPr>
          <p:cNvPr id="5" name="4 Marcador de número de diapositiva"/>
          <p:cNvSpPr>
            <a:spLocks noGrp="1"/>
          </p:cNvSpPr>
          <p:nvPr>
            <p:ph type="sldNum" sz="quarter" idx="12"/>
          </p:nvPr>
        </p:nvSpPr>
        <p:spPr/>
        <p:txBody>
          <a:bodyPr/>
          <a:lstStyle/>
          <a:p>
            <a:fld id="{70ED536F-580B-41F4-B85A-D05C7DF0A5F5}" type="slidenum">
              <a:rPr lang="es-ES" smtClean="0"/>
              <a:pPr/>
              <a:t>15</a:t>
            </a:fld>
            <a:endParaRPr lang="es-ES" dirty="0"/>
          </a:p>
        </p:txBody>
      </p:sp>
      <p:sp>
        <p:nvSpPr>
          <p:cNvPr id="6" name="5 Marcador de pie de página"/>
          <p:cNvSpPr>
            <a:spLocks noGrp="1"/>
          </p:cNvSpPr>
          <p:nvPr>
            <p:ph type="ftr" sz="quarter" idx="11"/>
          </p:nvPr>
        </p:nvSpPr>
        <p:spPr/>
        <p:txBody>
          <a:bodyPr/>
          <a:lstStyle/>
          <a:p>
            <a:pPr algn="ctr"/>
            <a:r>
              <a:rPr lang="es-ES" dirty="0" smtClean="0"/>
              <a:t>Vulneración privacidad/intimidad</a:t>
            </a:r>
            <a:endParaRPr lang="es-ES" dirty="0"/>
          </a:p>
        </p:txBody>
      </p:sp>
    </p:spTree>
    <p:extLst>
      <p:ext uri="{BB962C8B-B14F-4D97-AF65-F5344CB8AC3E}">
        <p14:creationId xmlns:p14="http://schemas.microsoft.com/office/powerpoint/2010/main" val="4149779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lidia.parra\Pictures\shutterstock_84146302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9663" y="2442592"/>
            <a:ext cx="4327073" cy="2952328"/>
          </a:xfrm>
          <a:prstGeom prst="rect">
            <a:avLst/>
          </a:prstGeom>
          <a:noFill/>
          <a:extLst>
            <a:ext uri="{909E8E84-426E-40DD-AFC4-6F175D3DCCD1}">
              <a14:hiddenFill xmlns:a14="http://schemas.microsoft.com/office/drawing/2010/main">
                <a:solidFill>
                  <a:srgbClr val="FFFFFF"/>
                </a:solidFill>
              </a14:hiddenFill>
            </a:ext>
          </a:extLst>
        </p:spPr>
      </p:pic>
      <p:sp>
        <p:nvSpPr>
          <p:cNvPr id="7" name="6 Título"/>
          <p:cNvSpPr>
            <a:spLocks noGrp="1"/>
          </p:cNvSpPr>
          <p:nvPr>
            <p:ph type="title"/>
          </p:nvPr>
        </p:nvSpPr>
        <p:spPr/>
        <p:txBody>
          <a:bodyPr>
            <a:noAutofit/>
          </a:bodyPr>
          <a:lstStyle/>
          <a:p>
            <a:r>
              <a:rPr lang="es-ES" sz="4000" dirty="0">
                <a:latin typeface="Calibri" panose="020F0502020204030204" pitchFamily="34" charset="0"/>
              </a:rPr>
              <a:t>¿Qué pasa si alguien vulnera nuestra privacidad? </a:t>
            </a:r>
            <a:r>
              <a:rPr lang="es-ES" sz="4000" dirty="0" smtClean="0">
                <a:latin typeface="Calibri" panose="020F0502020204030204" pitchFamily="34" charset="0"/>
              </a:rPr>
              <a:t>¿</a:t>
            </a:r>
            <a:r>
              <a:rPr lang="es-ES" sz="4000" dirty="0">
                <a:latin typeface="Calibri" panose="020F0502020204030204" pitchFamily="34" charset="0"/>
              </a:rPr>
              <a:t>Puede ser un delito?</a:t>
            </a:r>
          </a:p>
        </p:txBody>
      </p:sp>
      <p:sp>
        <p:nvSpPr>
          <p:cNvPr id="8" name="7 Marcador de contenido"/>
          <p:cNvSpPr>
            <a:spLocks noGrp="1"/>
          </p:cNvSpPr>
          <p:nvPr>
            <p:ph idx="1"/>
          </p:nvPr>
        </p:nvSpPr>
        <p:spPr>
          <a:xfrm>
            <a:off x="323528" y="2104256"/>
            <a:ext cx="3826768" cy="3629000"/>
          </a:xfrm>
          <a:solidFill>
            <a:schemeClr val="bg1">
              <a:alpha val="82000"/>
            </a:schemeClr>
          </a:solidFill>
        </p:spPr>
        <p:txBody>
          <a:bodyPr>
            <a:normAutofit/>
          </a:bodyPr>
          <a:lstStyle/>
          <a:p>
            <a:pPr lvl="0">
              <a:spcBef>
                <a:spcPts val="1200"/>
              </a:spcBef>
              <a:buClr>
                <a:srgbClr val="007AC6"/>
              </a:buClr>
            </a:pPr>
            <a:r>
              <a:rPr lang="es-ES" sz="2400" b="1" dirty="0">
                <a:latin typeface="+mj-lt"/>
              </a:rPr>
              <a:t>Reenviar por WhatsApp una foto o vídeo </a:t>
            </a:r>
            <a:r>
              <a:rPr lang="es-ES" sz="2400" dirty="0" smtClean="0">
                <a:solidFill>
                  <a:schemeClr val="tx1"/>
                </a:solidFill>
                <a:latin typeface="+mj-lt"/>
              </a:rPr>
              <a:t>de </a:t>
            </a:r>
            <a:r>
              <a:rPr lang="es-ES" sz="2400" dirty="0">
                <a:solidFill>
                  <a:schemeClr val="tx1"/>
                </a:solidFill>
                <a:latin typeface="+mj-lt"/>
              </a:rPr>
              <a:t>un </a:t>
            </a:r>
            <a:r>
              <a:rPr lang="es-ES" sz="2400" dirty="0" smtClean="0">
                <a:solidFill>
                  <a:schemeClr val="tx1"/>
                </a:solidFill>
                <a:latin typeface="+mj-lt"/>
              </a:rPr>
              <a:t>compañero </a:t>
            </a:r>
            <a:r>
              <a:rPr lang="es-ES" sz="2400" dirty="0">
                <a:solidFill>
                  <a:schemeClr val="tx1"/>
                </a:solidFill>
                <a:latin typeface="+mj-lt"/>
              </a:rPr>
              <a:t>que alguien te ha </a:t>
            </a:r>
            <a:r>
              <a:rPr lang="es-ES" sz="2400" dirty="0" smtClean="0">
                <a:solidFill>
                  <a:schemeClr val="tx1"/>
                </a:solidFill>
                <a:latin typeface="+mj-lt"/>
              </a:rPr>
              <a:t>enviado </a:t>
            </a:r>
            <a:r>
              <a:rPr lang="es-ES" sz="2400" b="1" dirty="0">
                <a:latin typeface="+mj-lt"/>
              </a:rPr>
              <a:t>sin su consentimiento</a:t>
            </a:r>
            <a:r>
              <a:rPr lang="es-ES" sz="2400" dirty="0" smtClean="0">
                <a:solidFill>
                  <a:schemeClr val="tx1"/>
                </a:solidFill>
                <a:latin typeface="+mj-lt"/>
              </a:rPr>
              <a:t>.</a:t>
            </a:r>
            <a:endParaRPr lang="es-ES" sz="2400" dirty="0">
              <a:solidFill>
                <a:schemeClr val="tx1"/>
              </a:solidFill>
              <a:latin typeface="+mj-lt"/>
            </a:endParaRPr>
          </a:p>
          <a:p>
            <a:pPr>
              <a:spcBef>
                <a:spcPts val="1200"/>
              </a:spcBef>
              <a:buClr>
                <a:srgbClr val="007AC6"/>
              </a:buClr>
            </a:pPr>
            <a:r>
              <a:rPr lang="es-ES" sz="2400" b="1" dirty="0" smtClean="0">
                <a:latin typeface="+mj-lt"/>
              </a:rPr>
              <a:t>Acceder a la cuenta de Twitter </a:t>
            </a:r>
            <a:r>
              <a:rPr lang="es-ES" sz="2400" dirty="0" smtClean="0">
                <a:solidFill>
                  <a:schemeClr val="tx1"/>
                </a:solidFill>
                <a:latin typeface="+mj-lt"/>
              </a:rPr>
              <a:t>de un compañero que se ha dejado la </a:t>
            </a:r>
            <a:r>
              <a:rPr lang="es-ES" sz="2400" b="1" dirty="0" smtClean="0">
                <a:latin typeface="+mj-lt"/>
              </a:rPr>
              <a:t>sesión abierta</a:t>
            </a:r>
            <a:r>
              <a:rPr lang="es-ES" sz="2400" dirty="0" smtClean="0">
                <a:solidFill>
                  <a:schemeClr val="tx1"/>
                </a:solidFill>
                <a:latin typeface="+mj-lt"/>
              </a:rPr>
              <a:t>.</a:t>
            </a:r>
            <a:endParaRPr lang="es-ES" sz="24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16</a:t>
            </a:fld>
            <a:endParaRPr lang="es-ES"/>
          </a:p>
        </p:txBody>
      </p:sp>
      <p:sp>
        <p:nvSpPr>
          <p:cNvPr id="6" name="5 Marcador de pie de página"/>
          <p:cNvSpPr>
            <a:spLocks noGrp="1"/>
          </p:cNvSpPr>
          <p:nvPr>
            <p:ph type="ftr" sz="quarter" idx="11"/>
          </p:nvPr>
        </p:nvSpPr>
        <p:spPr/>
        <p:txBody>
          <a:bodyPr/>
          <a:lstStyle/>
          <a:p>
            <a:pPr algn="ctr"/>
            <a:r>
              <a:rPr lang="es-ES" dirty="0"/>
              <a:t>Vulneración privacidad/intimidad</a:t>
            </a:r>
          </a:p>
        </p:txBody>
      </p:sp>
    </p:spTree>
    <p:extLst>
      <p:ext uri="{BB962C8B-B14F-4D97-AF65-F5344CB8AC3E}">
        <p14:creationId xmlns:p14="http://schemas.microsoft.com/office/powerpoint/2010/main" val="206891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635896" y="260648"/>
            <a:ext cx="5292080" cy="359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Marcador de número de diapositiva"/>
          <p:cNvSpPr>
            <a:spLocks noGrp="1"/>
          </p:cNvSpPr>
          <p:nvPr>
            <p:ph type="sldNum" sz="quarter" idx="12"/>
          </p:nvPr>
        </p:nvSpPr>
        <p:spPr/>
        <p:txBody>
          <a:bodyPr/>
          <a:lstStyle/>
          <a:p>
            <a:fld id="{70ED536F-580B-41F4-B85A-D05C7DF0A5F5}" type="slidenum">
              <a:rPr lang="es-ES" smtClean="0"/>
              <a:pPr/>
              <a:t>17</a:t>
            </a:fld>
            <a:endParaRPr lang="es-ES" dirty="0"/>
          </a:p>
        </p:txBody>
      </p:sp>
      <p:sp>
        <p:nvSpPr>
          <p:cNvPr id="6" name="5 Marcador de pie de página"/>
          <p:cNvSpPr>
            <a:spLocks noGrp="1"/>
          </p:cNvSpPr>
          <p:nvPr>
            <p:ph type="ftr" sz="quarter" idx="11"/>
          </p:nvPr>
        </p:nvSpPr>
        <p:spPr/>
        <p:txBody>
          <a:bodyPr/>
          <a:lstStyle/>
          <a:p>
            <a:pPr algn="ctr"/>
            <a:r>
              <a:rPr lang="es-ES" dirty="0" smtClean="0"/>
              <a:t>Falsa sensación de privacidad</a:t>
            </a:r>
            <a:endParaRPr lang="es-ES" dirty="0"/>
          </a:p>
        </p:txBody>
      </p:sp>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484784"/>
            <a:ext cx="4896544" cy="1447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4725144"/>
            <a:ext cx="6192688" cy="1401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914" b="-1"/>
          <a:stretch/>
        </p:blipFill>
        <p:spPr bwMode="auto">
          <a:xfrm>
            <a:off x="251520" y="3861048"/>
            <a:ext cx="5256584" cy="96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217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idia.parra\Downloads\shutterstock_13099882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7544" y="242176"/>
            <a:ext cx="4176463" cy="594178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355976" y="735311"/>
            <a:ext cx="4608512" cy="1143000"/>
          </a:xfrm>
        </p:spPr>
        <p:txBody>
          <a:bodyPr>
            <a:noAutofit/>
          </a:bodyPr>
          <a:lstStyle/>
          <a:p>
            <a:r>
              <a:rPr lang="es-ES" dirty="0" smtClean="0">
                <a:latin typeface="Calibri" panose="020F0502020204030204" pitchFamily="34" charset="0"/>
              </a:rPr>
              <a:t>Falsa sensación de seguridad</a:t>
            </a:r>
            <a:endParaRPr lang="es-ES" dirty="0">
              <a:latin typeface="Calibri" panose="020F0502020204030204" pitchFamily="34" charset="0"/>
            </a:endParaRPr>
          </a:p>
        </p:txBody>
      </p:sp>
      <p:sp>
        <p:nvSpPr>
          <p:cNvPr id="3" name="2 Marcador de contenido"/>
          <p:cNvSpPr>
            <a:spLocks noGrp="1"/>
          </p:cNvSpPr>
          <p:nvPr>
            <p:ph idx="1"/>
          </p:nvPr>
        </p:nvSpPr>
        <p:spPr>
          <a:xfrm>
            <a:off x="4602832" y="2564905"/>
            <a:ext cx="4114800" cy="1800200"/>
          </a:xfrm>
        </p:spPr>
        <p:txBody>
          <a:bodyPr>
            <a:normAutofit/>
          </a:bodyPr>
          <a:lstStyle/>
          <a:p>
            <a:pPr marL="0" indent="0" algn="ctr">
              <a:buNone/>
            </a:pPr>
            <a:r>
              <a:rPr lang="es-ES" sz="2800" i="1" dirty="0">
                <a:solidFill>
                  <a:schemeClr val="tx1"/>
                </a:solidFill>
              </a:rPr>
              <a:t>“No hay ningún sistema que garantice al cien por cien la eliminación de un archivo en soporte digital</a:t>
            </a:r>
            <a:r>
              <a:rPr lang="es-ES" sz="2800" i="1" dirty="0" smtClean="0">
                <a:solidFill>
                  <a:schemeClr val="tx1"/>
                </a:solidFill>
              </a:rPr>
              <a:t>”</a:t>
            </a:r>
            <a:endParaRPr lang="es-ES" sz="2800" dirty="0"/>
          </a:p>
        </p:txBody>
      </p:sp>
      <p:sp>
        <p:nvSpPr>
          <p:cNvPr id="5" name="4 Marcador de número de diapositiva"/>
          <p:cNvSpPr>
            <a:spLocks noGrp="1"/>
          </p:cNvSpPr>
          <p:nvPr>
            <p:ph type="sldNum" sz="quarter" idx="12"/>
          </p:nvPr>
        </p:nvSpPr>
        <p:spPr/>
        <p:txBody>
          <a:bodyPr/>
          <a:lstStyle/>
          <a:p>
            <a:fld id="{70ED536F-580B-41F4-B85A-D05C7DF0A5F5}" type="slidenum">
              <a:rPr lang="es-ES" smtClean="0"/>
              <a:pPr/>
              <a:t>18</a:t>
            </a:fld>
            <a:endParaRPr lang="es-ES" dirty="0"/>
          </a:p>
        </p:txBody>
      </p:sp>
      <p:sp>
        <p:nvSpPr>
          <p:cNvPr id="8" name="5 Marcador de pie de página"/>
          <p:cNvSpPr>
            <a:spLocks noGrp="1"/>
          </p:cNvSpPr>
          <p:nvPr>
            <p:ph type="ftr" sz="quarter" idx="11"/>
          </p:nvPr>
        </p:nvSpPr>
        <p:spPr/>
        <p:txBody>
          <a:bodyPr/>
          <a:lstStyle/>
          <a:p>
            <a:pPr algn="ctr"/>
            <a:r>
              <a:rPr lang="es-ES" dirty="0" smtClean="0"/>
              <a:t>Falsa sensación de privacidad</a:t>
            </a:r>
            <a:endParaRPr lang="es-ES" dirty="0"/>
          </a:p>
        </p:txBody>
      </p:sp>
    </p:spTree>
    <p:extLst>
      <p:ext uri="{BB962C8B-B14F-4D97-AF65-F5344CB8AC3E}">
        <p14:creationId xmlns:p14="http://schemas.microsoft.com/office/powerpoint/2010/main" val="3697615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dirty="0" smtClean="0">
                <a:latin typeface="+mj-lt"/>
              </a:rPr>
              <a:t>¿Las apps de tu móvil ponen en riesgo tu privacidad?</a:t>
            </a:r>
            <a:endParaRPr lang="es-ES" dirty="0">
              <a:latin typeface="+mj-lt"/>
            </a:endParaRPr>
          </a:p>
        </p:txBody>
      </p:sp>
      <p:sp>
        <p:nvSpPr>
          <p:cNvPr id="5" name="4 Marcador de número de diapositiva"/>
          <p:cNvSpPr>
            <a:spLocks noGrp="1"/>
          </p:cNvSpPr>
          <p:nvPr>
            <p:ph type="sldNum" sz="quarter" idx="12"/>
          </p:nvPr>
        </p:nvSpPr>
        <p:spPr/>
        <p:txBody>
          <a:bodyPr/>
          <a:lstStyle/>
          <a:p>
            <a:fld id="{70ED536F-580B-41F4-B85A-D05C7DF0A5F5}" type="slidenum">
              <a:rPr lang="es-ES" smtClean="0"/>
              <a:pPr/>
              <a:t>19</a:t>
            </a:fld>
            <a:endParaRPr lang="es-ES" dirty="0"/>
          </a:p>
        </p:txBody>
      </p:sp>
      <p:sp>
        <p:nvSpPr>
          <p:cNvPr id="8" name="5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mtClean="0"/>
              <a:t>Falsa sensación de privacidad</a:t>
            </a:r>
            <a:endParaRPr lang="es-ES" dirty="0"/>
          </a:p>
        </p:txBody>
      </p:sp>
      <p:pic>
        <p:nvPicPr>
          <p:cNvPr id="7" name="Picture 2" descr="http://www.steppinoutband.net/wp-content/uploads/2015/03/media_video_icon_pc_800_clr_446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5071044"/>
            <a:ext cx="697414" cy="73949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hlinkClick r:id="rId4"/>
          </p:cNvPr>
          <p:cNvPicPr>
            <a:picLocks noChangeAspect="1"/>
          </p:cNvPicPr>
          <p:nvPr/>
        </p:nvPicPr>
        <p:blipFill>
          <a:blip r:embed="rId5"/>
          <a:stretch>
            <a:fillRect/>
          </a:stretch>
        </p:blipFill>
        <p:spPr>
          <a:xfrm>
            <a:off x="1410896" y="2021317"/>
            <a:ext cx="6086475" cy="3419475"/>
          </a:xfrm>
          <a:prstGeom prst="rect">
            <a:avLst/>
          </a:prstGeom>
        </p:spPr>
      </p:pic>
    </p:spTree>
    <p:extLst>
      <p:ext uri="{BB962C8B-B14F-4D97-AF65-F5344CB8AC3E}">
        <p14:creationId xmlns:p14="http://schemas.microsoft.com/office/powerpoint/2010/main" val="3773255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ormAutofit/>
          </a:bodyPr>
          <a:lstStyle/>
          <a:p>
            <a:pPr algn="ctr"/>
            <a:r>
              <a:rPr lang="es-ES" sz="4400" b="0" dirty="0">
                <a:latin typeface="Calibri" panose="020F0502020204030204" pitchFamily="34" charset="0"/>
              </a:rPr>
              <a:t>¿Qué </a:t>
            </a:r>
            <a:r>
              <a:rPr lang="es-ES" sz="4400" b="0" dirty="0" smtClean="0">
                <a:latin typeface="Calibri" panose="020F0502020204030204" pitchFamily="34" charset="0"/>
              </a:rPr>
              <a:t>vamos a aprender hoy?</a:t>
            </a:r>
            <a:endParaRPr lang="es-ES" sz="4400" b="0" dirty="0">
              <a:latin typeface="Calibri" panose="020F0502020204030204" pitchFamily="34" charset="0"/>
            </a:endParaRPr>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a:t>
            </a:fld>
            <a:endParaRPr lang="es-ES" dirty="0"/>
          </a:p>
        </p:txBody>
      </p:sp>
      <p:sp>
        <p:nvSpPr>
          <p:cNvPr id="5" name="4 Marcador de pie de página"/>
          <p:cNvSpPr>
            <a:spLocks noGrp="1"/>
          </p:cNvSpPr>
          <p:nvPr>
            <p:ph type="ftr" sz="quarter" idx="11"/>
          </p:nvPr>
        </p:nvSpPr>
        <p:spPr/>
        <p:txBody>
          <a:bodyPr/>
          <a:lstStyle/>
          <a:p>
            <a:pPr algn="ctr"/>
            <a:r>
              <a:rPr lang="es-ES" dirty="0" smtClean="0"/>
              <a:t>Objetivos del taller</a:t>
            </a:r>
            <a:endParaRPr lang="es-ES" dirty="0"/>
          </a:p>
        </p:txBody>
      </p:sp>
      <p:sp>
        <p:nvSpPr>
          <p:cNvPr id="8" name="CuadroTexto 7"/>
          <p:cNvSpPr txBox="1"/>
          <p:nvPr/>
        </p:nvSpPr>
        <p:spPr>
          <a:xfrm>
            <a:off x="491191" y="1556792"/>
            <a:ext cx="8021745" cy="3693319"/>
          </a:xfrm>
          <a:prstGeom prst="rect">
            <a:avLst/>
          </a:prstGeom>
          <a:noFill/>
        </p:spPr>
        <p:txBody>
          <a:bodyPr wrap="square" rtlCol="0">
            <a:spAutoFit/>
          </a:bodyPr>
          <a:lstStyle/>
          <a:p>
            <a:pPr marL="800100" lvl="1" indent="-342900">
              <a:buClr>
                <a:srgbClr val="0070C0"/>
              </a:buClr>
              <a:buFont typeface="Arial" panose="020B0604020202020204" pitchFamily="34" charset="0"/>
              <a:buChar char="•"/>
            </a:pPr>
            <a:endParaRPr lang="es-ES" sz="2400" dirty="0">
              <a:latin typeface="Calibri" panose="020F0502020204030204" pitchFamily="34" charset="0"/>
            </a:endParaRPr>
          </a:p>
          <a:p>
            <a:pPr marL="800100" lvl="1" indent="-342900">
              <a:buClr>
                <a:srgbClr val="0070C0"/>
              </a:buClr>
              <a:buFont typeface="Arial" panose="020B0604020202020204" pitchFamily="34" charset="0"/>
              <a:buChar char="•"/>
            </a:pPr>
            <a:r>
              <a:rPr lang="es-ES" sz="2400" dirty="0">
                <a:latin typeface="Calibri" panose="020F0502020204030204" pitchFamily="34" charset="0"/>
              </a:rPr>
              <a:t>Tomar conciencia sobre la </a:t>
            </a:r>
            <a:r>
              <a:rPr lang="es-ES" sz="2400" b="1" dirty="0">
                <a:solidFill>
                  <a:srgbClr val="0070C0"/>
                </a:solidFill>
                <a:latin typeface="Calibri" panose="020F0502020204030204" pitchFamily="34" charset="0"/>
              </a:rPr>
              <a:t>importancia de la privacidad </a:t>
            </a:r>
            <a:r>
              <a:rPr lang="es-ES" sz="2400" dirty="0">
                <a:latin typeface="Calibri" panose="020F0502020204030204" pitchFamily="34" charset="0"/>
              </a:rPr>
              <a:t>en Internet.</a:t>
            </a:r>
          </a:p>
          <a:p>
            <a:pPr marL="800100" lvl="1" indent="-342900">
              <a:buClr>
                <a:srgbClr val="0070C0"/>
              </a:buClr>
              <a:buFont typeface="Arial" panose="020B0604020202020204" pitchFamily="34" charset="0"/>
              <a:buChar char="•"/>
            </a:pPr>
            <a:endParaRPr lang="es-ES" sz="2400" dirty="0">
              <a:latin typeface="Calibri" panose="020F0502020204030204" pitchFamily="34" charset="0"/>
            </a:endParaRPr>
          </a:p>
          <a:p>
            <a:pPr marL="800100" lvl="1" indent="-342900">
              <a:buClr>
                <a:srgbClr val="0070C0"/>
              </a:buClr>
              <a:buFont typeface="Arial" panose="020B0604020202020204" pitchFamily="34" charset="0"/>
              <a:buChar char="•"/>
            </a:pPr>
            <a:r>
              <a:rPr lang="es-ES" sz="2400" dirty="0">
                <a:latin typeface="Calibri" panose="020F0502020204030204" pitchFamily="34" charset="0"/>
              </a:rPr>
              <a:t>Conocer las </a:t>
            </a:r>
            <a:r>
              <a:rPr lang="es-ES" sz="2400" b="1" dirty="0">
                <a:solidFill>
                  <a:srgbClr val="0070C0"/>
                </a:solidFill>
                <a:latin typeface="Calibri" panose="020F0502020204030204" pitchFamily="34" charset="0"/>
              </a:rPr>
              <a:t>oportunidades</a:t>
            </a:r>
            <a:r>
              <a:rPr lang="es-ES" sz="2400" dirty="0">
                <a:latin typeface="Calibri" panose="020F0502020204030204" pitchFamily="34" charset="0"/>
              </a:rPr>
              <a:t> y las </a:t>
            </a:r>
            <a:r>
              <a:rPr lang="es-ES" sz="2400" b="1" dirty="0">
                <a:solidFill>
                  <a:srgbClr val="0070C0"/>
                </a:solidFill>
                <a:latin typeface="Calibri" panose="020F0502020204030204" pitchFamily="34" charset="0"/>
              </a:rPr>
              <a:t>repercusiones</a:t>
            </a:r>
            <a:r>
              <a:rPr lang="es-ES" sz="2400" dirty="0">
                <a:latin typeface="Calibri" panose="020F0502020204030204" pitchFamily="34" charset="0"/>
              </a:rPr>
              <a:t> de nuestra </a:t>
            </a:r>
            <a:r>
              <a:rPr lang="es-ES" sz="2400" b="1" dirty="0">
                <a:solidFill>
                  <a:srgbClr val="0070C0"/>
                </a:solidFill>
                <a:latin typeface="Calibri" panose="020F0502020204030204" pitchFamily="34" charset="0"/>
              </a:rPr>
              <a:t>imagen en Internet</a:t>
            </a:r>
            <a:r>
              <a:rPr lang="es-ES" sz="2400" dirty="0">
                <a:latin typeface="Calibri" panose="020F0502020204030204" pitchFamily="34" charset="0"/>
              </a:rPr>
              <a:t>.</a:t>
            </a:r>
          </a:p>
          <a:p>
            <a:pPr marL="800100" lvl="1" indent="-342900">
              <a:buClr>
                <a:srgbClr val="0070C0"/>
              </a:buClr>
              <a:buFont typeface="Arial" panose="020B0604020202020204" pitchFamily="34" charset="0"/>
              <a:buChar char="•"/>
            </a:pPr>
            <a:endParaRPr lang="es-ES" sz="2400" dirty="0">
              <a:latin typeface="Calibri" panose="020F0502020204030204" pitchFamily="34" charset="0"/>
            </a:endParaRPr>
          </a:p>
          <a:p>
            <a:pPr marL="800100" lvl="1" indent="-342900">
              <a:buClr>
                <a:srgbClr val="0070C0"/>
              </a:buClr>
              <a:buFont typeface="Arial" panose="020B0604020202020204" pitchFamily="34" charset="0"/>
              <a:buChar char="•"/>
            </a:pPr>
            <a:r>
              <a:rPr lang="es-ES" sz="2400" dirty="0">
                <a:latin typeface="Calibri" panose="020F0502020204030204" pitchFamily="34" charset="0"/>
              </a:rPr>
              <a:t>Aprender a </a:t>
            </a:r>
            <a:r>
              <a:rPr lang="es-ES" sz="2400" dirty="0">
                <a:solidFill>
                  <a:srgbClr val="0070C0"/>
                </a:solidFill>
                <a:latin typeface="Calibri" panose="020F0502020204030204" pitchFamily="34" charset="0"/>
              </a:rPr>
              <a:t>c</a:t>
            </a:r>
            <a:r>
              <a:rPr lang="es-ES" sz="2400" b="1" dirty="0">
                <a:solidFill>
                  <a:srgbClr val="0070C0"/>
                </a:solidFill>
                <a:latin typeface="Calibri" panose="020F0502020204030204" pitchFamily="34" charset="0"/>
              </a:rPr>
              <a:t>onstruir nuestra Identidad digital</a:t>
            </a:r>
            <a:r>
              <a:rPr lang="es-ES" sz="2400" dirty="0" smtClean="0">
                <a:latin typeface="Calibri" panose="020F0502020204030204" pitchFamily="34" charset="0"/>
              </a:rPr>
              <a:t> </a:t>
            </a:r>
            <a:r>
              <a:rPr lang="es-ES" sz="2400" dirty="0">
                <a:latin typeface="Calibri" panose="020F0502020204030204" pitchFamily="34" charset="0"/>
              </a:rPr>
              <a:t>de forma positiva.</a:t>
            </a:r>
          </a:p>
          <a:p>
            <a:endParaRPr lang="es-ES" dirty="0">
              <a:solidFill>
                <a:srgbClr val="007AC6"/>
              </a:solidFill>
            </a:endParaRPr>
          </a:p>
        </p:txBody>
      </p:sp>
    </p:spTree>
    <p:extLst>
      <p:ext uri="{BB962C8B-B14F-4D97-AF65-F5344CB8AC3E}">
        <p14:creationId xmlns:p14="http://schemas.microsoft.com/office/powerpoint/2010/main" val="539978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shutterstock_122138248.jpg"/>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2000"/>
                    </a14:imgEffect>
                    <a14:imgEffect>
                      <a14:brightnessContrast contrast="-14000"/>
                    </a14:imgEffect>
                  </a14:imgLayer>
                </a14:imgProps>
              </a:ext>
              <a:ext uri="{28A0092B-C50C-407E-A947-70E740481C1C}">
                <a14:useLocalDpi xmlns:a14="http://schemas.microsoft.com/office/drawing/2010/main" val="0"/>
              </a:ext>
            </a:extLst>
          </a:blip>
          <a:srcRect t="30782"/>
          <a:stretch/>
        </p:blipFill>
        <p:spPr>
          <a:xfrm>
            <a:off x="0" y="1988840"/>
            <a:ext cx="9144000" cy="4216872"/>
          </a:xfrm>
          <a:prstGeom prst="rect">
            <a:avLst/>
          </a:prstGeom>
          <a:ln>
            <a:noFill/>
          </a:ln>
          <a:effectLst>
            <a:outerShdw blurRad="292100" dist="139700" dir="2700000" algn="tl" rotWithShape="0">
              <a:srgbClr val="333333">
                <a:alpha val="65000"/>
              </a:srgbClr>
            </a:outerShdw>
          </a:effectLst>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20</a:t>
            </a:fld>
            <a:endParaRPr lang="es-ES"/>
          </a:p>
        </p:txBody>
      </p:sp>
      <p:sp>
        <p:nvSpPr>
          <p:cNvPr id="6" name="5 Marcador de pie de página"/>
          <p:cNvSpPr>
            <a:spLocks noGrp="1"/>
          </p:cNvSpPr>
          <p:nvPr>
            <p:ph type="ftr" sz="quarter" idx="11"/>
          </p:nvPr>
        </p:nvSpPr>
        <p:spPr/>
        <p:txBody>
          <a:bodyPr/>
          <a:lstStyle/>
          <a:p>
            <a:pPr algn="ctr"/>
            <a:r>
              <a:rPr lang="es-ES" dirty="0" smtClean="0"/>
              <a:t>Reputación online </a:t>
            </a:r>
            <a:endParaRPr lang="es-ES" dirty="0"/>
          </a:p>
        </p:txBody>
      </p:sp>
      <p:sp>
        <p:nvSpPr>
          <p:cNvPr id="4" name="3 Marcador de contenido"/>
          <p:cNvSpPr>
            <a:spLocks noGrp="1"/>
          </p:cNvSpPr>
          <p:nvPr>
            <p:ph sz="half" idx="4294967295"/>
          </p:nvPr>
        </p:nvSpPr>
        <p:spPr>
          <a:xfrm>
            <a:off x="-12700" y="1065980"/>
            <a:ext cx="9156700" cy="850852"/>
          </a:xfrm>
          <a:prstGeom prst="rect">
            <a:avLst/>
          </a:prstGeom>
          <a:noFill/>
        </p:spPr>
        <p:txBody>
          <a:bodyPr>
            <a:normAutofit/>
          </a:bodyPr>
          <a:lstStyle/>
          <a:p>
            <a:pPr marL="0" indent="0" algn="ctr">
              <a:spcBef>
                <a:spcPts val="1200"/>
              </a:spcBef>
              <a:buNone/>
            </a:pPr>
            <a:r>
              <a:rPr lang="es-ES" sz="2400" dirty="0" smtClean="0">
                <a:latin typeface="Calibri" panose="020F0502020204030204" pitchFamily="34" charset="0"/>
              </a:rPr>
              <a:t>La </a:t>
            </a:r>
            <a:r>
              <a:rPr lang="es-ES" sz="2400" dirty="0">
                <a:latin typeface="Calibri" panose="020F0502020204030204" pitchFamily="34" charset="0"/>
              </a:rPr>
              <a:t>suma de los datos y decisiones que una persona refleja en Internet </a:t>
            </a:r>
            <a:r>
              <a:rPr lang="es-ES" sz="2400" dirty="0" smtClean="0">
                <a:latin typeface="Calibri" panose="020F0502020204030204" pitchFamily="34" charset="0"/>
              </a:rPr>
              <a:t>deben provocar </a:t>
            </a:r>
            <a:r>
              <a:rPr lang="es-ES" sz="2400" dirty="0">
                <a:latin typeface="Calibri" panose="020F0502020204030204" pitchFamily="34" charset="0"/>
              </a:rPr>
              <a:t>una impresión positiva de sí misma.</a:t>
            </a:r>
          </a:p>
          <a:p>
            <a:pPr>
              <a:spcBef>
                <a:spcPts val="1200"/>
              </a:spcBef>
            </a:pPr>
            <a:endParaRPr lang="es-ES" dirty="0"/>
          </a:p>
        </p:txBody>
      </p:sp>
      <p:sp>
        <p:nvSpPr>
          <p:cNvPr id="7" name="Título 6"/>
          <p:cNvSpPr>
            <a:spLocks noGrp="1"/>
          </p:cNvSpPr>
          <p:nvPr>
            <p:ph type="title"/>
          </p:nvPr>
        </p:nvSpPr>
        <p:spPr>
          <a:xfrm>
            <a:off x="457200" y="-1664"/>
            <a:ext cx="8229600" cy="1143000"/>
          </a:xfrm>
        </p:spPr>
        <p:txBody>
          <a:bodyPr/>
          <a:lstStyle/>
          <a:p>
            <a:r>
              <a:rPr lang="es-ES" dirty="0"/>
              <a:t>Reputación positiva</a:t>
            </a:r>
          </a:p>
        </p:txBody>
      </p:sp>
    </p:spTree>
    <p:extLst>
      <p:ext uri="{BB962C8B-B14F-4D97-AF65-F5344CB8AC3E}">
        <p14:creationId xmlns:p14="http://schemas.microsoft.com/office/powerpoint/2010/main" val="3728568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p:txBody>
          <a:bodyPr>
            <a:noAutofit/>
          </a:bodyPr>
          <a:lstStyle/>
          <a:p>
            <a:r>
              <a:rPr lang="es-ES" dirty="0" smtClean="0">
                <a:latin typeface="+mj-lt"/>
              </a:rPr>
              <a:t>¿Qué pasaría si alguien te buscara por Internet?</a:t>
            </a:r>
            <a:endParaRPr lang="es-ES" dirty="0">
              <a:latin typeface="+mj-lt"/>
            </a:endParaRPr>
          </a:p>
        </p:txBody>
      </p:sp>
      <p:pic>
        <p:nvPicPr>
          <p:cNvPr id="10242" name="Picture 2" descr="C:\Users\lidia.parra\Downloads\shutterstock_8332145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255172" y="1600200"/>
            <a:ext cx="6633656"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21</a:t>
            </a:fld>
            <a:endParaRPr lang="es-ES" dirty="0"/>
          </a:p>
        </p:txBody>
      </p:sp>
      <p:sp>
        <p:nvSpPr>
          <p:cNvPr id="6" name="5 Marcador de pie de página"/>
          <p:cNvSpPr>
            <a:spLocks noGrp="1"/>
          </p:cNvSpPr>
          <p:nvPr>
            <p:ph type="ftr" sz="quarter" idx="11"/>
          </p:nvPr>
        </p:nvSpPr>
        <p:spPr/>
        <p:txBody>
          <a:bodyPr/>
          <a:lstStyle/>
          <a:p>
            <a:pPr algn="ctr"/>
            <a:r>
              <a:rPr lang="es-ES" dirty="0"/>
              <a:t>R</a:t>
            </a:r>
            <a:r>
              <a:rPr lang="es-ES" dirty="0" smtClean="0"/>
              <a:t>eputación online </a:t>
            </a:r>
            <a:endParaRPr lang="es-ES" dirty="0"/>
          </a:p>
        </p:txBody>
      </p:sp>
    </p:spTree>
    <p:extLst>
      <p:ext uri="{BB962C8B-B14F-4D97-AF65-F5344CB8AC3E}">
        <p14:creationId xmlns:p14="http://schemas.microsoft.com/office/powerpoint/2010/main" val="1207360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1" y="-1"/>
            <a:ext cx="5364089" cy="61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5364088" y="260648"/>
            <a:ext cx="3466728" cy="5688632"/>
          </a:xfrm>
        </p:spPr>
        <p:txBody>
          <a:bodyPr>
            <a:noAutofit/>
          </a:bodyPr>
          <a:lstStyle/>
          <a:p>
            <a:r>
              <a:rPr lang="es-ES" sz="3200" dirty="0">
                <a:solidFill>
                  <a:srgbClr val="0070C0"/>
                </a:solidFill>
                <a:latin typeface="+mj-lt"/>
              </a:rPr>
              <a:t>7 de cada 10 empresas de selección de personal buscan por Internet más información sobre los posibles candidatos</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22</a:t>
            </a:fld>
            <a:endParaRPr lang="es-ES" dirty="0"/>
          </a:p>
        </p:txBody>
      </p:sp>
      <p:sp>
        <p:nvSpPr>
          <p:cNvPr id="6" name="5 Marcador de pie de página"/>
          <p:cNvSpPr>
            <a:spLocks noGrp="1"/>
          </p:cNvSpPr>
          <p:nvPr>
            <p:ph type="ftr" sz="quarter" idx="11"/>
          </p:nvPr>
        </p:nvSpPr>
        <p:spPr/>
        <p:txBody>
          <a:bodyPr/>
          <a:lstStyle/>
          <a:p>
            <a:pPr algn="ctr"/>
            <a:r>
              <a:rPr lang="es-ES" dirty="0"/>
              <a:t>R</a:t>
            </a:r>
            <a:r>
              <a:rPr lang="es-ES" dirty="0" smtClean="0"/>
              <a:t>eputación online </a:t>
            </a:r>
            <a:endParaRPr lang="es-ES" dirty="0"/>
          </a:p>
        </p:txBody>
      </p:sp>
    </p:spTree>
    <p:extLst>
      <p:ext uri="{BB962C8B-B14F-4D97-AF65-F5344CB8AC3E}">
        <p14:creationId xmlns:p14="http://schemas.microsoft.com/office/powerpoint/2010/main" val="3010194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S" dirty="0" smtClean="0">
                <a:latin typeface="+mj-lt"/>
              </a:rPr>
              <a:t>Principales recomendaciones I</a:t>
            </a:r>
            <a:endParaRPr lang="es-ES" dirty="0">
              <a:latin typeface="+mj-lt"/>
            </a:endParaRPr>
          </a:p>
        </p:txBody>
      </p:sp>
      <p:sp>
        <p:nvSpPr>
          <p:cNvPr id="13" name="12 Marcador de contenido"/>
          <p:cNvSpPr>
            <a:spLocks noGrp="1"/>
          </p:cNvSpPr>
          <p:nvPr>
            <p:ph idx="1"/>
          </p:nvPr>
        </p:nvSpPr>
        <p:spPr>
          <a:xfrm>
            <a:off x="457200" y="1466953"/>
            <a:ext cx="4618856" cy="4525963"/>
          </a:xfrm>
        </p:spPr>
        <p:txBody>
          <a:bodyPr>
            <a:normAutofit/>
          </a:bodyPr>
          <a:lstStyle/>
          <a:p>
            <a:pPr marL="457200" lvl="0" indent="-457200">
              <a:buClr>
                <a:srgbClr val="0070C0"/>
              </a:buClr>
              <a:buFont typeface="+mj-lt"/>
              <a:buAutoNum type="arabicPeriod"/>
            </a:pPr>
            <a:r>
              <a:rPr lang="es-ES" sz="2400" dirty="0">
                <a:solidFill>
                  <a:schemeClr val="tx1"/>
                </a:solidFill>
                <a:latin typeface="+mj-lt"/>
              </a:rPr>
              <a:t>Utilizar </a:t>
            </a:r>
            <a:r>
              <a:rPr lang="es-ES" sz="2400" b="1" dirty="0">
                <a:solidFill>
                  <a:srgbClr val="0070C0"/>
                </a:solidFill>
                <a:latin typeface="+mj-lt"/>
              </a:rPr>
              <a:t>contraseñas seguras </a:t>
            </a:r>
            <a:r>
              <a:rPr lang="es-ES" sz="2400" dirty="0">
                <a:solidFill>
                  <a:schemeClr val="tx1"/>
                </a:solidFill>
                <a:latin typeface="+mj-lt"/>
              </a:rPr>
              <a:t>y no </a:t>
            </a:r>
            <a:r>
              <a:rPr lang="es-ES" sz="2400" dirty="0" smtClean="0">
                <a:solidFill>
                  <a:schemeClr val="tx1"/>
                </a:solidFill>
                <a:latin typeface="+mj-lt"/>
              </a:rPr>
              <a:t>compartirlas. </a:t>
            </a:r>
          </a:p>
          <a:p>
            <a:pPr marL="457200" lvl="0" indent="-457200">
              <a:buClr>
                <a:srgbClr val="0070C0"/>
              </a:buClr>
              <a:buFont typeface="+mj-lt"/>
              <a:buAutoNum type="arabicPeriod"/>
            </a:pPr>
            <a:endParaRPr lang="es-ES" sz="2400" dirty="0">
              <a:solidFill>
                <a:schemeClr val="tx1"/>
              </a:solidFill>
              <a:latin typeface="+mj-lt"/>
            </a:endParaRPr>
          </a:p>
          <a:p>
            <a:pPr marL="457200" lvl="0" indent="-457200">
              <a:buClr>
                <a:srgbClr val="0070C0"/>
              </a:buClr>
              <a:buFont typeface="+mj-lt"/>
              <a:buAutoNum type="arabicPeriod"/>
            </a:pPr>
            <a:r>
              <a:rPr lang="es-ES" sz="2400" b="1" dirty="0">
                <a:solidFill>
                  <a:srgbClr val="0070C0"/>
                </a:solidFill>
                <a:latin typeface="+mj-lt"/>
              </a:rPr>
              <a:t>Proteger</a:t>
            </a:r>
            <a:r>
              <a:rPr lang="es-ES" sz="2400" dirty="0">
                <a:solidFill>
                  <a:schemeClr val="tx1"/>
                </a:solidFill>
                <a:latin typeface="+mj-lt"/>
              </a:rPr>
              <a:t> nuestro </a:t>
            </a:r>
            <a:r>
              <a:rPr lang="es-ES" sz="2400" dirty="0" err="1" smtClean="0">
                <a:solidFill>
                  <a:schemeClr val="tx1"/>
                </a:solidFill>
                <a:latin typeface="+mj-lt"/>
              </a:rPr>
              <a:t>smartphone</a:t>
            </a:r>
            <a:r>
              <a:rPr lang="es-ES" sz="2400" dirty="0">
                <a:solidFill>
                  <a:schemeClr val="tx1"/>
                </a:solidFill>
                <a:latin typeface="+mj-lt"/>
              </a:rPr>
              <a:t>, </a:t>
            </a:r>
            <a:r>
              <a:rPr lang="es-ES" sz="2400" dirty="0" err="1" smtClean="0">
                <a:solidFill>
                  <a:schemeClr val="tx1"/>
                </a:solidFill>
                <a:latin typeface="+mj-lt"/>
              </a:rPr>
              <a:t>tablets</a:t>
            </a:r>
            <a:r>
              <a:rPr lang="es-ES" sz="2400" dirty="0">
                <a:solidFill>
                  <a:schemeClr val="tx1"/>
                </a:solidFill>
                <a:latin typeface="+mj-lt"/>
              </a:rPr>
              <a:t>… con </a:t>
            </a:r>
            <a:r>
              <a:rPr lang="es-ES" sz="2400" b="1" dirty="0">
                <a:solidFill>
                  <a:srgbClr val="0070C0"/>
                </a:solidFill>
                <a:latin typeface="+mj-lt"/>
              </a:rPr>
              <a:t>patrones de seguridad</a:t>
            </a:r>
            <a:r>
              <a:rPr lang="es-ES" sz="2400" dirty="0" smtClean="0">
                <a:solidFill>
                  <a:schemeClr val="tx1"/>
                </a:solidFill>
                <a:latin typeface="+mj-lt"/>
              </a:rPr>
              <a:t>.</a:t>
            </a:r>
          </a:p>
          <a:p>
            <a:pPr marL="0" lvl="0" indent="0">
              <a:buClr>
                <a:srgbClr val="0070C0"/>
              </a:buClr>
              <a:buNone/>
            </a:pPr>
            <a:endParaRPr lang="es-ES" sz="2400" dirty="0">
              <a:solidFill>
                <a:schemeClr val="tx1"/>
              </a:solidFill>
              <a:latin typeface="+mj-lt"/>
            </a:endParaRPr>
          </a:p>
          <a:p>
            <a:pPr marL="457200" indent="-457200">
              <a:buClr>
                <a:srgbClr val="0070C0"/>
              </a:buClr>
              <a:buFont typeface="+mj-lt"/>
              <a:buAutoNum type="arabicPeriod" startAt="3"/>
            </a:pPr>
            <a:r>
              <a:rPr lang="es-ES" sz="2400" b="1" dirty="0">
                <a:solidFill>
                  <a:srgbClr val="0070C0"/>
                </a:solidFill>
                <a:latin typeface="+mj-lt"/>
              </a:rPr>
              <a:t>Revisar los permisos que solicitan las aplicaciones </a:t>
            </a:r>
            <a:r>
              <a:rPr lang="es-ES" sz="2400" dirty="0">
                <a:solidFill>
                  <a:schemeClr val="tx1"/>
                </a:solidFill>
                <a:latin typeface="+mj-lt"/>
              </a:rPr>
              <a:t>que </a:t>
            </a:r>
            <a:r>
              <a:rPr lang="es-ES" sz="2400" dirty="0" smtClean="0">
                <a:solidFill>
                  <a:schemeClr val="tx1"/>
                </a:solidFill>
                <a:latin typeface="+mj-lt"/>
              </a:rPr>
              <a:t>instalamos en nuestro </a:t>
            </a:r>
            <a:r>
              <a:rPr lang="es-ES" sz="2400" dirty="0" err="1" smtClean="0">
                <a:solidFill>
                  <a:schemeClr val="tx1"/>
                </a:solidFill>
                <a:latin typeface="+mj-lt"/>
              </a:rPr>
              <a:t>smartphone</a:t>
            </a:r>
            <a:r>
              <a:rPr lang="es-ES" sz="2400" dirty="0">
                <a:solidFill>
                  <a:schemeClr val="tx1"/>
                </a:solidFill>
                <a:latin typeface="+mj-lt"/>
              </a:rPr>
              <a:t>.</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23</a:t>
            </a:fld>
            <a:endParaRPr lang="es-ES"/>
          </a:p>
        </p:txBody>
      </p:sp>
      <p:sp>
        <p:nvSpPr>
          <p:cNvPr id="6" name="5 Marcador de pie de página"/>
          <p:cNvSpPr>
            <a:spLocks noGrp="1"/>
          </p:cNvSpPr>
          <p:nvPr>
            <p:ph type="ftr" sz="quarter" idx="11"/>
          </p:nvPr>
        </p:nvSpPr>
        <p:spPr/>
        <p:txBody>
          <a:bodyPr/>
          <a:lstStyle/>
          <a:p>
            <a:pPr algn="ctr"/>
            <a:r>
              <a:rPr lang="es-ES" dirty="0" smtClean="0"/>
              <a:t>Principales recomendaciones</a:t>
            </a:r>
            <a:endParaRPr lang="es-ES" dirty="0"/>
          </a:p>
        </p:txBody>
      </p:sp>
      <p:grpSp>
        <p:nvGrpSpPr>
          <p:cNvPr id="9" name="8 Grupo"/>
          <p:cNvGrpSpPr/>
          <p:nvPr/>
        </p:nvGrpSpPr>
        <p:grpSpPr>
          <a:xfrm>
            <a:off x="5296648" y="1385044"/>
            <a:ext cx="3307800" cy="4689780"/>
            <a:chOff x="5196070" y="1187492"/>
            <a:chExt cx="3307800" cy="4689780"/>
          </a:xfrm>
        </p:grpSpPr>
        <p:pic>
          <p:nvPicPr>
            <p:cNvPr id="1026" name="Picture 2" descr="Cómo debe ser una contraseñ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187492"/>
              <a:ext cx="3228311" cy="13774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si.es/sites/default/files/imagecache/detalle_generico/images/imagen-decorativa-datos-dispositivos-movil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3057110"/>
              <a:ext cx="3283798" cy="12359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osi.es/sites/default/files/images/aplicaciones_movil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6070" y="4653136"/>
              <a:ext cx="3264362" cy="12241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63532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S" dirty="0" smtClean="0">
                <a:latin typeface="+mj-lt"/>
              </a:rPr>
              <a:t>Principales recomendaciones II</a:t>
            </a:r>
            <a:endParaRPr lang="es-ES" dirty="0">
              <a:latin typeface="+mj-lt"/>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24</a:t>
            </a:fld>
            <a:endParaRPr lang="es-ES"/>
          </a:p>
        </p:txBody>
      </p:sp>
      <p:sp>
        <p:nvSpPr>
          <p:cNvPr id="6" name="5 Marcador de pie de página"/>
          <p:cNvSpPr>
            <a:spLocks noGrp="1"/>
          </p:cNvSpPr>
          <p:nvPr>
            <p:ph type="ftr" sz="quarter" idx="11"/>
          </p:nvPr>
        </p:nvSpPr>
        <p:spPr/>
        <p:txBody>
          <a:bodyPr/>
          <a:lstStyle/>
          <a:p>
            <a:pPr algn="ctr"/>
            <a:r>
              <a:rPr lang="es-ES" dirty="0" smtClean="0"/>
              <a:t>Principales recomendaciones</a:t>
            </a:r>
            <a:endParaRPr lang="es-ES" dirty="0"/>
          </a:p>
        </p:txBody>
      </p:sp>
      <p:sp>
        <p:nvSpPr>
          <p:cNvPr id="10" name="12 Marcador de contenido"/>
          <p:cNvSpPr txBox="1">
            <a:spLocks/>
          </p:cNvSpPr>
          <p:nvPr/>
        </p:nvSpPr>
        <p:spPr>
          <a:xfrm>
            <a:off x="366466" y="1484784"/>
            <a:ext cx="4563367" cy="445963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Comic Sans MS" panose="030F0702030302020204"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Comic Sans MS" panose="030F0702030302020204"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Comic Sans MS" panose="030F0702030302020204"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Comic Sans MS" panose="030F0702030302020204"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20000"/>
              </a:lnSpc>
              <a:buClr>
                <a:srgbClr val="0070C0"/>
              </a:buClr>
              <a:buFont typeface="+mj-lt"/>
              <a:buAutoNum type="arabicPeriod" startAt="4"/>
            </a:pPr>
            <a:r>
              <a:rPr lang="es-ES" sz="3100" dirty="0" smtClean="0">
                <a:solidFill>
                  <a:schemeClr val="tx1"/>
                </a:solidFill>
                <a:latin typeface="+mj-lt"/>
              </a:rPr>
              <a:t>Informarse sobre las </a:t>
            </a:r>
            <a:r>
              <a:rPr lang="es-ES" sz="3100" b="1" dirty="0">
                <a:solidFill>
                  <a:srgbClr val="0070C0"/>
                </a:solidFill>
                <a:latin typeface="+mj-lt"/>
              </a:rPr>
              <a:t>condiciones y políticas de privacidad</a:t>
            </a:r>
            <a:r>
              <a:rPr lang="es-ES" sz="3100" dirty="0" smtClean="0">
                <a:solidFill>
                  <a:schemeClr val="tx1"/>
                </a:solidFill>
                <a:latin typeface="+mj-lt"/>
              </a:rPr>
              <a:t> antes de crear un perfil en una red social.</a:t>
            </a:r>
          </a:p>
          <a:p>
            <a:pPr marL="457200" indent="-457200">
              <a:lnSpc>
                <a:spcPct val="120000"/>
              </a:lnSpc>
              <a:buClr>
                <a:srgbClr val="0070C0"/>
              </a:buClr>
              <a:buFont typeface="+mj-lt"/>
              <a:buAutoNum type="arabicPeriod" startAt="4"/>
            </a:pPr>
            <a:endParaRPr lang="es-ES" sz="3100" dirty="0" smtClean="0">
              <a:solidFill>
                <a:schemeClr val="tx1"/>
              </a:solidFill>
              <a:latin typeface="+mj-lt"/>
            </a:endParaRPr>
          </a:p>
          <a:p>
            <a:pPr marL="457200" indent="-457200">
              <a:lnSpc>
                <a:spcPct val="120000"/>
              </a:lnSpc>
              <a:buClr>
                <a:srgbClr val="0070C0"/>
              </a:buClr>
              <a:buFont typeface="+mj-lt"/>
              <a:buAutoNum type="arabicPeriod" startAt="4"/>
            </a:pPr>
            <a:r>
              <a:rPr lang="es-ES" sz="3100" dirty="0" smtClean="0">
                <a:solidFill>
                  <a:schemeClr val="tx1"/>
                </a:solidFill>
                <a:latin typeface="+mj-lt"/>
              </a:rPr>
              <a:t>Configurar adecuadamente las </a:t>
            </a:r>
            <a:r>
              <a:rPr lang="es-ES" sz="3100" b="1" dirty="0">
                <a:solidFill>
                  <a:srgbClr val="0070C0"/>
                </a:solidFill>
                <a:latin typeface="+mj-lt"/>
              </a:rPr>
              <a:t>opciones de privacidad </a:t>
            </a:r>
            <a:r>
              <a:rPr lang="es-ES" sz="3100" dirty="0" smtClean="0">
                <a:solidFill>
                  <a:schemeClr val="tx1"/>
                </a:solidFill>
                <a:latin typeface="+mj-lt"/>
              </a:rPr>
              <a:t>del perfil de la red social.</a:t>
            </a:r>
          </a:p>
          <a:p>
            <a:pPr marL="457200" indent="-457200">
              <a:lnSpc>
                <a:spcPct val="120000"/>
              </a:lnSpc>
              <a:buClr>
                <a:srgbClr val="0070C0"/>
              </a:buClr>
              <a:buFont typeface="+mj-lt"/>
              <a:buAutoNum type="arabicPeriod" startAt="4"/>
            </a:pPr>
            <a:endParaRPr lang="es-ES" sz="3100" dirty="0" smtClean="0">
              <a:solidFill>
                <a:schemeClr val="tx1"/>
              </a:solidFill>
              <a:latin typeface="+mj-lt"/>
            </a:endParaRPr>
          </a:p>
          <a:p>
            <a:pPr marL="457200" lvl="0" indent="-457200">
              <a:lnSpc>
                <a:spcPct val="120000"/>
              </a:lnSpc>
              <a:buClr>
                <a:srgbClr val="0070C0"/>
              </a:buClr>
              <a:buFont typeface="+mj-lt"/>
              <a:buAutoNum type="arabicPeriod" startAt="4"/>
            </a:pPr>
            <a:r>
              <a:rPr lang="es-ES" sz="3100" b="1" dirty="0">
                <a:solidFill>
                  <a:srgbClr val="0070C0"/>
                </a:solidFill>
                <a:latin typeface="+mj-lt"/>
              </a:rPr>
              <a:t>Revisar periódicamente </a:t>
            </a:r>
            <a:r>
              <a:rPr lang="es-ES" sz="3100" dirty="0">
                <a:solidFill>
                  <a:schemeClr val="tx1"/>
                </a:solidFill>
                <a:latin typeface="+mj-lt"/>
              </a:rPr>
              <a:t>las opciones de </a:t>
            </a:r>
            <a:r>
              <a:rPr lang="es-ES" sz="3100" dirty="0" smtClean="0">
                <a:solidFill>
                  <a:schemeClr val="tx1"/>
                </a:solidFill>
                <a:latin typeface="+mj-lt"/>
              </a:rPr>
              <a:t>privacidad.</a:t>
            </a:r>
            <a:endParaRPr lang="es-ES" sz="2400" dirty="0">
              <a:solidFill>
                <a:srgbClr val="007AC6"/>
              </a:solidFill>
              <a:latin typeface="+mj-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4124" y="1628800"/>
            <a:ext cx="2855813" cy="206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4" cstate="print"/>
          <a:stretch>
            <a:fillRect/>
          </a:stretch>
        </p:blipFill>
        <p:spPr>
          <a:xfrm>
            <a:off x="4951580" y="4029445"/>
            <a:ext cx="3940900" cy="1992635"/>
          </a:xfrm>
          <a:prstGeom prst="rect">
            <a:avLst/>
          </a:prstGeom>
        </p:spPr>
      </p:pic>
    </p:spTree>
    <p:extLst>
      <p:ext uri="{BB962C8B-B14F-4D97-AF65-F5344CB8AC3E}">
        <p14:creationId xmlns:p14="http://schemas.microsoft.com/office/powerpoint/2010/main" val="1192401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S" dirty="0" smtClean="0">
                <a:latin typeface="+mj-lt"/>
              </a:rPr>
              <a:t>Principales recomendaciones III</a:t>
            </a:r>
            <a:endParaRPr lang="es-ES" dirty="0">
              <a:latin typeface="+mj-lt"/>
            </a:endParaRPr>
          </a:p>
        </p:txBody>
      </p:sp>
      <p:sp>
        <p:nvSpPr>
          <p:cNvPr id="7" name="12 Marcador de contenido"/>
          <p:cNvSpPr>
            <a:spLocks noGrp="1"/>
          </p:cNvSpPr>
          <p:nvPr>
            <p:ph idx="1"/>
          </p:nvPr>
        </p:nvSpPr>
        <p:spPr>
          <a:xfrm>
            <a:off x="457200" y="1628800"/>
            <a:ext cx="4690864" cy="4104456"/>
          </a:xfrm>
        </p:spPr>
        <p:txBody>
          <a:bodyPr>
            <a:normAutofit lnSpcReduction="10000"/>
          </a:bodyPr>
          <a:lstStyle/>
          <a:p>
            <a:pPr marL="457200" indent="-457200">
              <a:buClr>
                <a:srgbClr val="0070C0"/>
              </a:buClr>
              <a:buFont typeface="+mj-lt"/>
              <a:buAutoNum type="arabicPeriod" startAt="7"/>
            </a:pPr>
            <a:r>
              <a:rPr lang="es-ES" sz="2400" b="1" dirty="0" smtClean="0">
                <a:solidFill>
                  <a:srgbClr val="0070C0"/>
                </a:solidFill>
                <a:latin typeface="+mj-lt"/>
              </a:rPr>
              <a:t>Conectarse </a:t>
            </a:r>
            <a:r>
              <a:rPr lang="es-ES" sz="2400" b="1" dirty="0">
                <a:solidFill>
                  <a:srgbClr val="0070C0"/>
                </a:solidFill>
                <a:latin typeface="+mj-lt"/>
              </a:rPr>
              <a:t>a páginas seguras </a:t>
            </a:r>
            <a:r>
              <a:rPr lang="es-ES" sz="2400" dirty="0">
                <a:solidFill>
                  <a:schemeClr val="tx1"/>
                </a:solidFill>
                <a:latin typeface="+mj-lt"/>
              </a:rPr>
              <a:t>para </a:t>
            </a:r>
            <a:r>
              <a:rPr lang="es-ES" sz="2400" b="1" dirty="0">
                <a:solidFill>
                  <a:srgbClr val="0070C0"/>
                </a:solidFill>
                <a:latin typeface="+mj-lt"/>
              </a:rPr>
              <a:t>transacciones importantes </a:t>
            </a:r>
            <a:r>
              <a:rPr lang="es-ES" sz="2400" dirty="0">
                <a:solidFill>
                  <a:schemeClr val="tx1"/>
                </a:solidFill>
                <a:latin typeface="+mj-lt"/>
              </a:rPr>
              <a:t>o informaciones sensibles</a:t>
            </a:r>
            <a:r>
              <a:rPr lang="es-ES" sz="2400" dirty="0" smtClean="0">
                <a:solidFill>
                  <a:schemeClr val="tx1"/>
                </a:solidFill>
                <a:latin typeface="+mj-lt"/>
              </a:rPr>
              <a:t>.</a:t>
            </a:r>
          </a:p>
          <a:p>
            <a:pPr marL="457200" indent="-457200">
              <a:buClr>
                <a:srgbClr val="0070C0"/>
              </a:buClr>
              <a:buFont typeface="+mj-lt"/>
              <a:buAutoNum type="arabicPeriod" startAt="7"/>
            </a:pPr>
            <a:endParaRPr lang="es-ES" sz="2400" dirty="0">
              <a:solidFill>
                <a:schemeClr val="tx1"/>
              </a:solidFill>
              <a:latin typeface="+mj-lt"/>
            </a:endParaRPr>
          </a:p>
          <a:p>
            <a:pPr marL="457200" lvl="0" indent="-457200">
              <a:buClr>
                <a:srgbClr val="0070C0"/>
              </a:buClr>
              <a:buFont typeface="+mj-lt"/>
              <a:buAutoNum type="arabicPeriod" startAt="7"/>
            </a:pPr>
            <a:r>
              <a:rPr lang="es-ES" sz="2400" b="1" dirty="0">
                <a:solidFill>
                  <a:srgbClr val="0070C0"/>
                </a:solidFill>
                <a:latin typeface="+mj-lt"/>
              </a:rPr>
              <a:t>Valorar</a:t>
            </a:r>
            <a:r>
              <a:rPr lang="es-ES" sz="2400" dirty="0" smtClean="0">
                <a:solidFill>
                  <a:schemeClr val="tx1"/>
                </a:solidFill>
                <a:latin typeface="+mj-lt"/>
              </a:rPr>
              <a:t> </a:t>
            </a:r>
            <a:r>
              <a:rPr lang="es-ES" sz="2400" dirty="0">
                <a:solidFill>
                  <a:schemeClr val="tx1"/>
                </a:solidFill>
                <a:latin typeface="+mj-lt"/>
              </a:rPr>
              <a:t>cuando tener activado </a:t>
            </a:r>
            <a:r>
              <a:rPr lang="es-ES" sz="2400" b="1" dirty="0">
                <a:solidFill>
                  <a:srgbClr val="0070C0"/>
                </a:solidFill>
                <a:latin typeface="+mj-lt"/>
              </a:rPr>
              <a:t>servicios</a:t>
            </a:r>
            <a:r>
              <a:rPr lang="es-ES" sz="2400" dirty="0">
                <a:solidFill>
                  <a:schemeClr val="tx1"/>
                </a:solidFill>
                <a:latin typeface="+mj-lt"/>
              </a:rPr>
              <a:t> como la </a:t>
            </a:r>
            <a:r>
              <a:rPr lang="es-ES" sz="2400" b="1" dirty="0">
                <a:solidFill>
                  <a:srgbClr val="0070C0"/>
                </a:solidFill>
                <a:latin typeface="+mj-lt"/>
              </a:rPr>
              <a:t>geolocalización</a:t>
            </a:r>
            <a:r>
              <a:rPr lang="es-ES" sz="2400" dirty="0" smtClean="0">
                <a:solidFill>
                  <a:schemeClr val="tx1"/>
                </a:solidFill>
                <a:latin typeface="+mj-lt"/>
              </a:rPr>
              <a:t>.</a:t>
            </a:r>
          </a:p>
          <a:p>
            <a:pPr marL="457200" lvl="0" indent="-457200">
              <a:buClr>
                <a:srgbClr val="0070C0"/>
              </a:buClr>
              <a:buFont typeface="+mj-lt"/>
              <a:buAutoNum type="arabicPeriod" startAt="7"/>
            </a:pPr>
            <a:endParaRPr lang="es-ES" sz="2400" dirty="0">
              <a:solidFill>
                <a:schemeClr val="tx1"/>
              </a:solidFill>
              <a:latin typeface="+mj-lt"/>
            </a:endParaRPr>
          </a:p>
          <a:p>
            <a:pPr marL="457200" indent="-457200">
              <a:buClr>
                <a:srgbClr val="0070C0"/>
              </a:buClr>
              <a:buFont typeface="+mj-lt"/>
              <a:buAutoNum type="arabicPeriod" startAt="9"/>
            </a:pPr>
            <a:r>
              <a:rPr lang="es-ES" sz="2400" dirty="0">
                <a:solidFill>
                  <a:schemeClr val="tx1"/>
                </a:solidFill>
                <a:latin typeface="+mj-lt"/>
              </a:rPr>
              <a:t>No publicar excesiva información </a:t>
            </a:r>
            <a:r>
              <a:rPr lang="es-ES" sz="2400" dirty="0" smtClean="0">
                <a:solidFill>
                  <a:schemeClr val="tx1"/>
                </a:solidFill>
                <a:latin typeface="+mj-lt"/>
              </a:rPr>
              <a:t>personal: </a:t>
            </a:r>
            <a:r>
              <a:rPr lang="es-ES" sz="2400" dirty="0">
                <a:solidFill>
                  <a:schemeClr val="tx1"/>
                </a:solidFill>
                <a:latin typeface="+mj-lt"/>
              </a:rPr>
              <a:t>“</a:t>
            </a:r>
            <a:r>
              <a:rPr lang="es-ES" sz="2400" b="1" dirty="0">
                <a:solidFill>
                  <a:srgbClr val="0070C0"/>
                </a:solidFill>
                <a:latin typeface="+mj-lt"/>
              </a:rPr>
              <a:t>piensa antes de publicar</a:t>
            </a:r>
            <a:r>
              <a:rPr lang="es-ES" sz="2400" dirty="0" smtClean="0">
                <a:solidFill>
                  <a:schemeClr val="tx1"/>
                </a:solidFill>
                <a:latin typeface="+mj-lt"/>
              </a:rPr>
              <a:t>”.</a:t>
            </a:r>
          </a:p>
          <a:p>
            <a:pPr marL="0" indent="0">
              <a:buNone/>
            </a:pPr>
            <a:endParaRPr lang="es-ES" sz="2400" dirty="0">
              <a:latin typeface="+mj-lt"/>
            </a:endParaRPr>
          </a:p>
          <a:p>
            <a:pPr marL="0" lvl="0" indent="0">
              <a:buNone/>
            </a:pPr>
            <a:endParaRPr lang="es-ES" sz="2400" dirty="0">
              <a:latin typeface="+mj-lt"/>
            </a:endParaRPr>
          </a:p>
          <a:p>
            <a:pPr marL="457200" lvl="0" indent="-457200">
              <a:buFont typeface="+mj-lt"/>
              <a:buAutoNum type="arabicPeriod" startAt="13"/>
            </a:pPr>
            <a:endParaRPr lang="es-ES" sz="2400" dirty="0">
              <a:latin typeface="+mj-lt"/>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25</a:t>
            </a:fld>
            <a:endParaRPr lang="es-ES"/>
          </a:p>
        </p:txBody>
      </p:sp>
      <p:sp>
        <p:nvSpPr>
          <p:cNvPr id="10" name="5 Marcador de pie de página"/>
          <p:cNvSpPr>
            <a:spLocks noGrp="1"/>
          </p:cNvSpPr>
          <p:nvPr>
            <p:ph type="ftr" sz="quarter" idx="11"/>
          </p:nvPr>
        </p:nvSpPr>
        <p:spPr/>
        <p:txBody>
          <a:bodyPr/>
          <a:lstStyle/>
          <a:p>
            <a:pPr algn="ctr"/>
            <a:r>
              <a:rPr lang="es-ES" dirty="0" smtClean="0"/>
              <a:t>Principales recomendaciones</a:t>
            </a:r>
            <a:endParaRPr lang="es-ES" dirty="0"/>
          </a:p>
        </p:txBody>
      </p:sp>
      <p:pic>
        <p:nvPicPr>
          <p:cNvPr id="2050" name="Picture 2" descr="https://www.osi.es/sites/default/files/logo-certificados-digitales-https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331416"/>
            <a:ext cx="3289300" cy="12334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osi.es/sites/default/files/imagecache/detalle_generico/images/imagen-decorativa-post-geotagg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9157" y="3085743"/>
            <a:ext cx="3001268" cy="11254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osi.es/sites/default/files/images/imagen-decorativa-post-datos-personales-redes-social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9157" y="4732058"/>
            <a:ext cx="2817250" cy="1056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867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shutterstock_812820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2025314"/>
            <a:ext cx="5544616" cy="4158462"/>
          </a:xfrm>
          <a:prstGeom prst="rect">
            <a:avLst/>
          </a:prstGeom>
        </p:spPr>
      </p:pic>
      <p:sp>
        <p:nvSpPr>
          <p:cNvPr id="4" name="3 Marcador de número de diapositiva"/>
          <p:cNvSpPr>
            <a:spLocks noGrp="1"/>
          </p:cNvSpPr>
          <p:nvPr>
            <p:ph type="sldNum" sz="quarter" idx="12"/>
          </p:nvPr>
        </p:nvSpPr>
        <p:spPr/>
        <p:txBody>
          <a:bodyPr/>
          <a:lstStyle/>
          <a:p>
            <a:fld id="{70ED536F-580B-41F4-B85A-D05C7DF0A5F5}" type="slidenum">
              <a:rPr lang="es-ES" smtClean="0"/>
              <a:pPr/>
              <a:t>26</a:t>
            </a:fld>
            <a:endParaRPr lang="es-ES" dirty="0"/>
          </a:p>
        </p:txBody>
      </p:sp>
      <p:sp>
        <p:nvSpPr>
          <p:cNvPr id="5" name="4 Marcador de pie de página"/>
          <p:cNvSpPr>
            <a:spLocks noGrp="1"/>
          </p:cNvSpPr>
          <p:nvPr>
            <p:ph type="ftr" sz="quarter" idx="11"/>
          </p:nvPr>
        </p:nvSpPr>
        <p:spPr/>
        <p:txBody>
          <a:bodyPr/>
          <a:lstStyle/>
          <a:p>
            <a:pPr algn="ctr"/>
            <a:r>
              <a:rPr lang="es-ES" dirty="0" smtClean="0"/>
              <a:t>Principales recomendaciones</a:t>
            </a:r>
            <a:endParaRPr lang="es-ES" dirty="0"/>
          </a:p>
        </p:txBody>
      </p:sp>
      <p:sp>
        <p:nvSpPr>
          <p:cNvPr id="8" name="3 Marcador de contenido"/>
          <p:cNvSpPr txBox="1">
            <a:spLocks/>
          </p:cNvSpPr>
          <p:nvPr/>
        </p:nvSpPr>
        <p:spPr>
          <a:xfrm>
            <a:off x="251520" y="116632"/>
            <a:ext cx="8640960" cy="2088232"/>
          </a:xfrm>
          <a:prstGeom prst="rect">
            <a:avLst/>
          </a:prstGeom>
          <a:solidFill>
            <a:schemeClr val="bg1">
              <a:lumMod val="85000"/>
              <a:alpha val="0"/>
            </a:scheme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s-ES" sz="4000" dirty="0" smtClean="0">
                <a:solidFill>
                  <a:srgbClr val="007AC6"/>
                </a:solidFill>
                <a:latin typeface="+mj-lt"/>
                <a:ea typeface="+mj-ea"/>
                <a:cs typeface="+mj-cs"/>
              </a:rPr>
              <a:t>Convierte estas recomendaciones </a:t>
            </a:r>
            <a:r>
              <a:rPr lang="es-ES" sz="4000" dirty="0">
                <a:solidFill>
                  <a:srgbClr val="007AC6"/>
                </a:solidFill>
                <a:latin typeface="+mj-lt"/>
                <a:ea typeface="+mj-ea"/>
                <a:cs typeface="+mj-cs"/>
              </a:rPr>
              <a:t>en hábitos </a:t>
            </a:r>
            <a:r>
              <a:rPr lang="es-ES" sz="4000" dirty="0" smtClean="0">
                <a:solidFill>
                  <a:srgbClr val="007AC6"/>
                </a:solidFill>
                <a:latin typeface="+mj-lt"/>
                <a:ea typeface="+mj-ea"/>
                <a:cs typeface="+mj-cs"/>
              </a:rPr>
              <a:t>para que tu privacidad en Internet esté a salvo.</a:t>
            </a:r>
            <a:endParaRPr lang="es-ES" sz="4000" dirty="0">
              <a:solidFill>
                <a:srgbClr val="007AC6"/>
              </a:solidFill>
              <a:latin typeface="+mj-lt"/>
              <a:ea typeface="+mj-ea"/>
              <a:cs typeface="+mj-cs"/>
            </a:endParaRPr>
          </a:p>
          <a:p>
            <a:pPr lvl="0" algn="ctr"/>
            <a:endParaRPr lang="es-ES" sz="2400" b="1" dirty="0">
              <a:solidFill>
                <a:srgbClr val="007AC6"/>
              </a:solidFill>
              <a:latin typeface="Comic Sans MS" panose="030F0702030302020204" pitchFamily="66" charset="0"/>
            </a:endParaRPr>
          </a:p>
          <a:p>
            <a:pPr algn="ctr"/>
            <a:endParaRPr lang="es-ES" dirty="0">
              <a:solidFill>
                <a:srgbClr val="007AC6"/>
              </a:solidFill>
            </a:endParaRPr>
          </a:p>
        </p:txBody>
      </p:sp>
    </p:spTree>
    <p:extLst>
      <p:ext uri="{BB962C8B-B14F-4D97-AF65-F5344CB8AC3E}">
        <p14:creationId xmlns:p14="http://schemas.microsoft.com/office/powerpoint/2010/main" val="2282251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397337" y="1763422"/>
            <a:ext cx="4629150" cy="3495675"/>
          </a:xfrm>
          <a:prstGeom prst="rect">
            <a:avLst/>
          </a:prstGeom>
        </p:spPr>
      </p:pic>
      <p:sp>
        <p:nvSpPr>
          <p:cNvPr id="12" name="11 Título"/>
          <p:cNvSpPr>
            <a:spLocks noGrp="1"/>
          </p:cNvSpPr>
          <p:nvPr>
            <p:ph type="title"/>
          </p:nvPr>
        </p:nvSpPr>
        <p:spPr>
          <a:xfrm>
            <a:off x="457200" y="188640"/>
            <a:ext cx="8229600" cy="1143000"/>
          </a:xfrm>
        </p:spPr>
        <p:txBody>
          <a:bodyPr>
            <a:normAutofit/>
          </a:bodyPr>
          <a:lstStyle/>
          <a:p>
            <a:r>
              <a:rPr lang="es-ES" sz="4400" dirty="0" smtClean="0">
                <a:solidFill>
                  <a:srgbClr val="0070C0"/>
                </a:solidFill>
                <a:latin typeface="+mj-lt"/>
              </a:rPr>
              <a:t>Dónde localizar más información</a:t>
            </a:r>
            <a:endParaRPr lang="es-ES" sz="4400" dirty="0">
              <a:solidFill>
                <a:srgbClr val="0070C0"/>
              </a:solidFill>
              <a:latin typeface="+mj-lt"/>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27</a:t>
            </a:fld>
            <a:endParaRPr lang="es-ES"/>
          </a:p>
        </p:txBody>
      </p:sp>
      <p:sp>
        <p:nvSpPr>
          <p:cNvPr id="10" name="5 Marcador de pie de página"/>
          <p:cNvSpPr>
            <a:spLocks noGrp="1"/>
          </p:cNvSpPr>
          <p:nvPr>
            <p:ph type="ftr" sz="quarter" idx="11"/>
          </p:nvPr>
        </p:nvSpPr>
        <p:spPr>
          <a:xfrm>
            <a:off x="2915816" y="6363040"/>
            <a:ext cx="3312368" cy="365125"/>
          </a:xfrm>
        </p:spPr>
        <p:txBody>
          <a:bodyPr/>
          <a:lstStyle/>
          <a:p>
            <a:pPr algn="ctr"/>
            <a:r>
              <a:rPr lang="es-ES" dirty="0"/>
              <a:t>Más información</a:t>
            </a:r>
          </a:p>
        </p:txBody>
      </p:sp>
      <p:sp>
        <p:nvSpPr>
          <p:cNvPr id="3" name="2 CuadroTexto"/>
          <p:cNvSpPr txBox="1"/>
          <p:nvPr/>
        </p:nvSpPr>
        <p:spPr>
          <a:xfrm>
            <a:off x="1187624" y="5598983"/>
            <a:ext cx="2203029"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www.osi.es</a:t>
            </a:r>
            <a:endParaRPr lang="es-ES" dirty="0">
              <a:solidFill>
                <a:srgbClr val="0070C0"/>
              </a:solidFill>
            </a:endParaRPr>
          </a:p>
        </p:txBody>
      </p:sp>
      <p:sp>
        <p:nvSpPr>
          <p:cNvPr id="11"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://www.is4k.es</a:t>
            </a:r>
            <a:endParaRPr lang="es-ES" dirty="0">
              <a:solidFill>
                <a:srgbClr val="0070C0"/>
              </a:solidFill>
            </a:endParaRPr>
          </a:p>
        </p:txBody>
      </p:sp>
      <p:pic>
        <p:nvPicPr>
          <p:cNvPr id="1029" name="Picture 5">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032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379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95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1" name="1 Título"/>
          <p:cNvSpPr>
            <a:spLocks noGrp="1"/>
          </p:cNvSpPr>
          <p:nvPr>
            <p:ph type="title"/>
          </p:nvPr>
        </p:nvSpPr>
        <p:spPr/>
        <p:txBody>
          <a:bodyPr>
            <a:normAutofit/>
          </a:bodyPr>
          <a:lstStyle/>
          <a:p>
            <a:r>
              <a:rPr lang="es-ES" sz="4400" dirty="0" smtClean="0">
                <a:latin typeface="Calibri" panose="020F0502020204030204" pitchFamily="34" charset="0"/>
              </a:rPr>
              <a:t>¿Qué es esto?</a:t>
            </a:r>
            <a:endParaRPr lang="es-ES" sz="4400" dirty="0">
              <a:latin typeface="Calibri" panose="020F0502020204030204" pitchFamily="34" charset="0"/>
            </a:endParaRPr>
          </a:p>
        </p:txBody>
      </p:sp>
      <p:pic>
        <p:nvPicPr>
          <p:cNvPr id="7" name="Picture 2"/>
          <p:cNvPicPr>
            <a:picLocks noGrp="1" noChangeAspect="1" noChangeArrowheads="1"/>
          </p:cNvPicPr>
          <p:nvPr>
            <p:ph idx="1"/>
          </p:nvPr>
        </p:nvPicPr>
        <p:blipFill>
          <a:blip r:embed="rId3" cstate="print">
            <a:clrChange>
              <a:clrFrom>
                <a:srgbClr val="FFFFFF"/>
              </a:clrFrom>
              <a:clrTo>
                <a:srgbClr val="FFFFFF">
                  <a:alpha val="0"/>
                </a:srgbClr>
              </a:clrTo>
            </a:clrChange>
          </a:blip>
          <a:stretch>
            <a:fillRect/>
          </a:stretch>
        </p:blipFill>
        <p:spPr bwMode="auto">
          <a:xfrm>
            <a:off x="3233280" y="1178280"/>
            <a:ext cx="2531772" cy="5006003"/>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70ED536F-580B-41F4-B85A-D05C7DF0A5F5}" type="slidenum">
              <a:rPr lang="es-ES" smtClean="0"/>
              <a:pPr/>
              <a:t>3</a:t>
            </a:fld>
            <a:endParaRPr lang="es-ES" dirty="0"/>
          </a:p>
        </p:txBody>
      </p:sp>
      <p:sp>
        <p:nvSpPr>
          <p:cNvPr id="6" name="5 Marcador de pie de página"/>
          <p:cNvSpPr>
            <a:spLocks noGrp="1"/>
          </p:cNvSpPr>
          <p:nvPr>
            <p:ph type="ftr" sz="quarter" idx="11"/>
          </p:nvPr>
        </p:nvSpPr>
        <p:spPr/>
        <p:txBody>
          <a:bodyPr/>
          <a:lstStyle/>
          <a:p>
            <a:pPr algn="ctr"/>
            <a:r>
              <a:rPr lang="es-ES" dirty="0" smtClean="0"/>
              <a:t>Introducción</a:t>
            </a:r>
            <a:endParaRPr lang="es-ES" dirty="0"/>
          </a:p>
        </p:txBody>
      </p:sp>
      <p:sp>
        <p:nvSpPr>
          <p:cNvPr id="8" name="7 Rectángulo"/>
          <p:cNvSpPr/>
          <p:nvPr/>
        </p:nvSpPr>
        <p:spPr>
          <a:xfrm>
            <a:off x="4287716" y="3140968"/>
            <a:ext cx="360040"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3881900" y="3140968"/>
            <a:ext cx="1364346" cy="420914"/>
          </a:xfrm>
          <a:prstGeom prst="rect">
            <a:avLst/>
          </a:prstGeom>
          <a:solidFill>
            <a:srgbClr val="E731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74212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70ED536F-580B-41F4-B85A-D05C7DF0A5F5}" type="slidenum">
              <a:rPr lang="es-ES" smtClean="0"/>
              <a:pPr/>
              <a:t>4</a:t>
            </a:fld>
            <a:endParaRPr lang="es-ES" dirty="0"/>
          </a:p>
        </p:txBody>
      </p:sp>
      <p:pic>
        <p:nvPicPr>
          <p:cNvPr id="1026" name="Picture 2" descr="C:\Users\lidia.parra\Pictures\shutterstock_162867980.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094" y="116632"/>
            <a:ext cx="5832648" cy="5832648"/>
          </a:xfrm>
          <a:prstGeom prst="rect">
            <a:avLst/>
          </a:prstGeom>
          <a:noFill/>
          <a:extLst>
            <a:ext uri="{909E8E84-426E-40DD-AFC4-6F175D3DCCD1}">
              <a14:hiddenFill xmlns:a14="http://schemas.microsoft.com/office/drawing/2010/main">
                <a:solidFill>
                  <a:srgbClr val="FFFFFF"/>
                </a:solidFill>
              </a14:hiddenFill>
            </a:ext>
          </a:extLst>
        </p:spPr>
      </p:pic>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772816"/>
            <a:ext cx="3811323" cy="3284984"/>
          </a:xfrm>
          <a:prstGeom prst="rect">
            <a:avLst/>
          </a:prstGeom>
        </p:spPr>
      </p:pic>
      <p:sp>
        <p:nvSpPr>
          <p:cNvPr id="8" name="5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400" dirty="0" smtClean="0"/>
              <a:t>Introducción</a:t>
            </a:r>
            <a:endParaRPr lang="es-ES" sz="1400" dirty="0"/>
          </a:p>
        </p:txBody>
      </p:sp>
    </p:spTree>
    <p:extLst>
      <p:ext uri="{BB962C8B-B14F-4D97-AF65-F5344CB8AC3E}">
        <p14:creationId xmlns:p14="http://schemas.microsoft.com/office/powerpoint/2010/main" val="2878969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shutterstock_15791129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 y="0"/>
            <a:ext cx="9134208" cy="6192688"/>
          </a:xfrm>
          <a:prstGeom prst="rect">
            <a:avLst/>
          </a:prstGeom>
          <a:ln>
            <a:noFill/>
          </a:ln>
          <a:effectLst>
            <a:outerShdw blurRad="292100" dist="139700" dir="2700000" algn="tl" rotWithShape="0">
              <a:srgbClr val="333333">
                <a:alpha val="65000"/>
              </a:srgbClr>
            </a:outerShdw>
          </a:effectLst>
        </p:spPr>
      </p:pic>
      <p:sp>
        <p:nvSpPr>
          <p:cNvPr id="3" name="2 Marcador de contenido"/>
          <p:cNvSpPr>
            <a:spLocks noGrp="1"/>
          </p:cNvSpPr>
          <p:nvPr>
            <p:ph idx="1"/>
          </p:nvPr>
        </p:nvSpPr>
        <p:spPr>
          <a:xfrm>
            <a:off x="457200" y="3284984"/>
            <a:ext cx="8363272" cy="2088232"/>
          </a:xfrm>
          <a:solidFill>
            <a:schemeClr val="bg1"/>
          </a:solidFill>
        </p:spPr>
        <p:txBody>
          <a:bodyPr>
            <a:normAutofit fontScale="92500" lnSpcReduction="10000"/>
          </a:bodyPr>
          <a:lstStyle/>
          <a:p>
            <a:pPr marL="0" indent="0" algn="ctr">
              <a:spcBef>
                <a:spcPct val="0"/>
              </a:spcBef>
              <a:buNone/>
            </a:pPr>
            <a:r>
              <a:rPr lang="es-ES" sz="5200" dirty="0">
                <a:latin typeface="Calibri" panose="020F0502020204030204" pitchFamily="34" charset="0"/>
                <a:ea typeface="+mj-ea"/>
                <a:cs typeface="+mj-cs"/>
              </a:rPr>
              <a:t>Identidad </a:t>
            </a:r>
            <a:r>
              <a:rPr lang="es-ES" sz="5200" dirty="0" smtClean="0">
                <a:latin typeface="Calibri" panose="020F0502020204030204" pitchFamily="34" charset="0"/>
                <a:ea typeface="+mj-ea"/>
                <a:cs typeface="+mj-cs"/>
              </a:rPr>
              <a:t>digital</a:t>
            </a:r>
            <a:endParaRPr lang="es-ES" sz="5200" dirty="0">
              <a:latin typeface="Calibri" panose="020F0502020204030204" pitchFamily="34" charset="0"/>
              <a:ea typeface="+mj-ea"/>
              <a:cs typeface="+mj-cs"/>
            </a:endParaRPr>
          </a:p>
          <a:p>
            <a:pPr marL="0" indent="0" algn="ctr">
              <a:buNone/>
            </a:pPr>
            <a:r>
              <a:rPr lang="es-ES" dirty="0">
                <a:solidFill>
                  <a:schemeClr val="tx1"/>
                </a:solidFill>
              </a:rPr>
              <a:t>Conjunto de</a:t>
            </a:r>
            <a:r>
              <a:rPr lang="es-ES" b="1" dirty="0">
                <a:solidFill>
                  <a:srgbClr val="0070C0"/>
                </a:solidFill>
              </a:rPr>
              <a:t> información </a:t>
            </a:r>
            <a:r>
              <a:rPr lang="es-ES" dirty="0">
                <a:solidFill>
                  <a:schemeClr val="tx1"/>
                </a:solidFill>
              </a:rPr>
              <a:t>sobre una </a:t>
            </a:r>
            <a:r>
              <a:rPr lang="es-ES" b="1" dirty="0">
                <a:solidFill>
                  <a:srgbClr val="0070C0"/>
                </a:solidFill>
              </a:rPr>
              <a:t>persona</a:t>
            </a:r>
            <a:r>
              <a:rPr lang="es-ES" dirty="0">
                <a:solidFill>
                  <a:schemeClr val="tx1"/>
                </a:solidFill>
              </a:rPr>
              <a:t> </a:t>
            </a:r>
            <a:r>
              <a:rPr lang="es-ES" b="1" dirty="0">
                <a:solidFill>
                  <a:srgbClr val="0070C0"/>
                </a:solidFill>
              </a:rPr>
              <a:t>expuesta en </a:t>
            </a:r>
            <a:r>
              <a:rPr lang="es-ES" b="1" dirty="0" smtClean="0">
                <a:solidFill>
                  <a:srgbClr val="0070C0"/>
                </a:solidFill>
              </a:rPr>
              <a:t>Internet</a:t>
            </a:r>
            <a:r>
              <a:rPr lang="es-ES" dirty="0" smtClean="0">
                <a:solidFill>
                  <a:schemeClr val="tx1"/>
                </a:solidFill>
              </a:rPr>
              <a:t> </a:t>
            </a:r>
            <a:r>
              <a:rPr lang="es-ES" dirty="0">
                <a:solidFill>
                  <a:schemeClr val="tx1"/>
                </a:solidFill>
              </a:rPr>
              <a:t>que le caracteriza y diferencia de los demás</a:t>
            </a:r>
            <a:r>
              <a:rPr lang="es-ES" dirty="0" smtClean="0">
                <a:solidFill>
                  <a:schemeClr val="tx1"/>
                </a:solidFill>
              </a:rPr>
              <a:t>.</a:t>
            </a:r>
            <a:endParaRPr lang="es-ES" dirty="0">
              <a:solidFill>
                <a:schemeClr val="bg1"/>
              </a:solidFill>
            </a:endParaRPr>
          </a:p>
        </p:txBody>
      </p:sp>
      <p:sp>
        <p:nvSpPr>
          <p:cNvPr id="5" name="4 Marcador de número de diapositiva"/>
          <p:cNvSpPr>
            <a:spLocks noGrp="1"/>
          </p:cNvSpPr>
          <p:nvPr>
            <p:ph type="sldNum" sz="quarter" idx="12"/>
          </p:nvPr>
        </p:nvSpPr>
        <p:spPr/>
        <p:txBody>
          <a:bodyPr/>
          <a:lstStyle/>
          <a:p>
            <a:fld id="{70ED536F-580B-41F4-B85A-D05C7DF0A5F5}" type="slidenum">
              <a:rPr lang="es-ES" smtClean="0"/>
              <a:pPr/>
              <a:t>5</a:t>
            </a:fld>
            <a:endParaRPr lang="es-ES" dirty="0"/>
          </a:p>
        </p:txBody>
      </p:sp>
      <p:sp>
        <p:nvSpPr>
          <p:cNvPr id="6" name="5 Marcador de pie de página"/>
          <p:cNvSpPr>
            <a:spLocks noGrp="1"/>
          </p:cNvSpPr>
          <p:nvPr>
            <p:ph type="ftr" sz="quarter" idx="11"/>
          </p:nvPr>
        </p:nvSpPr>
        <p:spPr/>
        <p:txBody>
          <a:bodyPr/>
          <a:lstStyle/>
          <a:p>
            <a:pPr algn="ctr"/>
            <a:r>
              <a:rPr lang="es-ES" dirty="0" smtClean="0"/>
              <a:t>Definición de identidad </a:t>
            </a:r>
            <a:r>
              <a:rPr lang="es-ES" dirty="0"/>
              <a:t>d</a:t>
            </a:r>
            <a:r>
              <a:rPr lang="es-ES" dirty="0" smtClean="0"/>
              <a:t>igital</a:t>
            </a:r>
            <a:endParaRPr lang="es-ES" dirty="0"/>
          </a:p>
        </p:txBody>
      </p:sp>
    </p:spTree>
    <p:extLst>
      <p:ext uri="{BB962C8B-B14F-4D97-AF65-F5344CB8AC3E}">
        <p14:creationId xmlns:p14="http://schemas.microsoft.com/office/powerpoint/2010/main" val="1114274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dirty="0" smtClean="0">
                <a:latin typeface="+mj-lt"/>
              </a:rPr>
              <a:t>Qué información voy </a:t>
            </a:r>
            <a:br>
              <a:rPr lang="es-ES" dirty="0" smtClean="0">
                <a:latin typeface="+mj-lt"/>
              </a:rPr>
            </a:br>
            <a:r>
              <a:rPr lang="es-ES" dirty="0" smtClean="0">
                <a:latin typeface="+mj-lt"/>
              </a:rPr>
              <a:t>dejando sobre mí en la red</a:t>
            </a:r>
            <a:endParaRPr lang="es-ES" dirty="0">
              <a:latin typeface="+mj-lt"/>
            </a:endParaRPr>
          </a:p>
        </p:txBody>
      </p:sp>
      <p:sp>
        <p:nvSpPr>
          <p:cNvPr id="7" name="6 Marcador de contenido"/>
          <p:cNvSpPr>
            <a:spLocks noGrp="1"/>
          </p:cNvSpPr>
          <p:nvPr>
            <p:ph idx="1"/>
          </p:nvPr>
        </p:nvSpPr>
        <p:spPr>
          <a:xfrm>
            <a:off x="467544" y="2104256"/>
            <a:ext cx="4608512" cy="3196952"/>
          </a:xfrm>
        </p:spPr>
        <p:txBody>
          <a:bodyPr>
            <a:noAutofit/>
          </a:bodyPr>
          <a:lstStyle/>
          <a:p>
            <a:pPr lvl="0">
              <a:spcBef>
                <a:spcPts val="1200"/>
              </a:spcBef>
            </a:pPr>
            <a:r>
              <a:rPr lang="es-ES" sz="2400" dirty="0" smtClean="0">
                <a:solidFill>
                  <a:schemeClr val="tx1"/>
                </a:solidFill>
                <a:latin typeface="+mj-lt"/>
              </a:rPr>
              <a:t>lo </a:t>
            </a:r>
            <a:r>
              <a:rPr lang="es-ES" sz="2400" dirty="0">
                <a:solidFill>
                  <a:schemeClr val="tx1"/>
                </a:solidFill>
                <a:latin typeface="+mj-lt"/>
              </a:rPr>
              <a:t>que </a:t>
            </a:r>
            <a:r>
              <a:rPr lang="es-ES" sz="2400" b="1" dirty="0" smtClean="0">
                <a:solidFill>
                  <a:srgbClr val="0070C0"/>
                </a:solidFill>
                <a:latin typeface="+mj-lt"/>
              </a:rPr>
              <a:t>pienso</a:t>
            </a:r>
            <a:r>
              <a:rPr lang="es-ES" sz="2400" b="1" dirty="0">
                <a:solidFill>
                  <a:srgbClr val="0070C0"/>
                </a:solidFill>
                <a:latin typeface="+mj-lt"/>
              </a:rPr>
              <a:t>,</a:t>
            </a:r>
            <a:r>
              <a:rPr lang="es-ES" sz="2400" b="1" dirty="0" smtClean="0">
                <a:solidFill>
                  <a:srgbClr val="0070C0"/>
                </a:solidFill>
                <a:latin typeface="+mj-lt"/>
              </a:rPr>
              <a:t> digo</a:t>
            </a:r>
            <a:r>
              <a:rPr lang="es-ES" sz="2400" b="1" dirty="0">
                <a:solidFill>
                  <a:srgbClr val="0070C0"/>
                </a:solidFill>
                <a:latin typeface="+mj-lt"/>
              </a:rPr>
              <a:t>,</a:t>
            </a:r>
            <a:r>
              <a:rPr lang="es-ES" sz="2400" b="1" dirty="0" smtClean="0">
                <a:solidFill>
                  <a:srgbClr val="0070C0"/>
                </a:solidFill>
                <a:latin typeface="+mj-lt"/>
              </a:rPr>
              <a:t> publico</a:t>
            </a:r>
          </a:p>
          <a:p>
            <a:pPr lvl="0">
              <a:spcBef>
                <a:spcPts val="1200"/>
              </a:spcBef>
            </a:pPr>
            <a:r>
              <a:rPr lang="es-ES" sz="2400" dirty="0">
                <a:solidFill>
                  <a:schemeClr val="tx1"/>
                </a:solidFill>
                <a:latin typeface="+mj-lt"/>
              </a:rPr>
              <a:t>lo que </a:t>
            </a:r>
            <a:r>
              <a:rPr lang="es-ES" sz="2400" b="1" dirty="0">
                <a:solidFill>
                  <a:srgbClr val="0070C0"/>
                </a:solidFill>
                <a:latin typeface="+mj-lt"/>
              </a:rPr>
              <a:t>comparto</a:t>
            </a:r>
            <a:r>
              <a:rPr lang="es-ES" sz="2400" dirty="0">
                <a:solidFill>
                  <a:schemeClr val="tx1"/>
                </a:solidFill>
                <a:latin typeface="+mj-lt"/>
              </a:rPr>
              <a:t>: mis aficiones, gustos, intereses, etc.</a:t>
            </a:r>
          </a:p>
          <a:p>
            <a:pPr lvl="0">
              <a:spcBef>
                <a:spcPts val="1200"/>
              </a:spcBef>
            </a:pPr>
            <a:r>
              <a:rPr lang="es-ES" sz="2400" dirty="0">
                <a:solidFill>
                  <a:schemeClr val="tx1"/>
                </a:solidFill>
                <a:latin typeface="+mj-lt"/>
              </a:rPr>
              <a:t>lo que </a:t>
            </a:r>
            <a:r>
              <a:rPr lang="es-ES" sz="2400" b="1" dirty="0" smtClean="0">
                <a:solidFill>
                  <a:srgbClr val="0070C0"/>
                </a:solidFill>
                <a:latin typeface="+mj-lt"/>
              </a:rPr>
              <a:t>compro</a:t>
            </a:r>
            <a:endParaRPr lang="es-ES" sz="2400" b="1" dirty="0">
              <a:solidFill>
                <a:srgbClr val="0070C0"/>
              </a:solidFill>
              <a:latin typeface="+mj-lt"/>
            </a:endParaRPr>
          </a:p>
          <a:p>
            <a:pPr lvl="0">
              <a:spcBef>
                <a:spcPts val="1200"/>
              </a:spcBef>
            </a:pPr>
            <a:r>
              <a:rPr lang="es-ES" sz="2400" b="1" dirty="0">
                <a:solidFill>
                  <a:srgbClr val="0070C0"/>
                </a:solidFill>
                <a:latin typeface="+mj-lt"/>
              </a:rPr>
              <a:t>con quien me relaciono</a:t>
            </a:r>
            <a:r>
              <a:rPr lang="es-ES" sz="2400" dirty="0">
                <a:solidFill>
                  <a:schemeClr val="tx1"/>
                </a:solidFill>
                <a:latin typeface="+mj-lt"/>
              </a:rPr>
              <a:t>: contactos</a:t>
            </a:r>
          </a:p>
          <a:p>
            <a:pPr lvl="0">
              <a:spcBef>
                <a:spcPts val="1200"/>
              </a:spcBef>
            </a:pPr>
            <a:r>
              <a:rPr lang="es-ES" sz="2400" b="1" dirty="0" smtClean="0">
                <a:solidFill>
                  <a:srgbClr val="0070C0"/>
                </a:solidFill>
                <a:latin typeface="+mj-lt"/>
              </a:rPr>
              <a:t>fotos</a:t>
            </a:r>
            <a:r>
              <a:rPr lang="es-ES" sz="2400" dirty="0" smtClean="0">
                <a:solidFill>
                  <a:srgbClr val="0070C0"/>
                </a:solidFill>
                <a:latin typeface="+mj-lt"/>
              </a:rPr>
              <a:t> </a:t>
            </a:r>
            <a:r>
              <a:rPr lang="es-ES" sz="2400" dirty="0">
                <a:solidFill>
                  <a:schemeClr val="tx1"/>
                </a:solidFill>
                <a:latin typeface="+mj-lt"/>
              </a:rPr>
              <a:t>y</a:t>
            </a:r>
            <a:r>
              <a:rPr lang="es-ES" sz="2400" dirty="0" smtClean="0">
                <a:solidFill>
                  <a:srgbClr val="0070C0"/>
                </a:solidFill>
                <a:latin typeface="+mj-lt"/>
              </a:rPr>
              <a:t> </a:t>
            </a:r>
            <a:r>
              <a:rPr lang="es-ES" sz="2400" b="1" dirty="0" smtClean="0">
                <a:solidFill>
                  <a:srgbClr val="0070C0"/>
                </a:solidFill>
                <a:latin typeface="+mj-lt"/>
              </a:rPr>
              <a:t>vídeos</a:t>
            </a:r>
            <a:r>
              <a:rPr lang="es-ES" sz="2400" dirty="0" smtClean="0">
                <a:solidFill>
                  <a:srgbClr val="0070C0"/>
                </a:solidFill>
                <a:latin typeface="+mj-lt"/>
              </a:rPr>
              <a:t> </a:t>
            </a:r>
            <a:r>
              <a:rPr lang="es-ES" sz="2400" dirty="0">
                <a:solidFill>
                  <a:schemeClr val="tx1"/>
                </a:solidFill>
                <a:latin typeface="+mj-lt"/>
              </a:rPr>
              <a:t>que </a:t>
            </a:r>
            <a:r>
              <a:rPr lang="es-ES" sz="2400" dirty="0" smtClean="0">
                <a:solidFill>
                  <a:schemeClr val="tx1"/>
                </a:solidFill>
                <a:latin typeface="+mj-lt"/>
              </a:rPr>
              <a:t>subo</a:t>
            </a:r>
            <a:endParaRPr lang="es-ES" sz="2400" dirty="0">
              <a:latin typeface="+mj-lt"/>
            </a:endParaRPr>
          </a:p>
        </p:txBody>
      </p:sp>
      <p:sp>
        <p:nvSpPr>
          <p:cNvPr id="5" name="4 Marcador de número de diapositiva"/>
          <p:cNvSpPr>
            <a:spLocks noGrp="1"/>
          </p:cNvSpPr>
          <p:nvPr>
            <p:ph type="sldNum" sz="quarter" idx="12"/>
          </p:nvPr>
        </p:nvSpPr>
        <p:spPr/>
        <p:txBody>
          <a:bodyPr/>
          <a:lstStyle/>
          <a:p>
            <a:fld id="{70ED536F-580B-41F4-B85A-D05C7DF0A5F5}" type="slidenum">
              <a:rPr lang="es-ES" smtClean="0"/>
              <a:pPr/>
              <a:t>6</a:t>
            </a:fld>
            <a:endParaRPr lang="es-ES" dirty="0"/>
          </a:p>
        </p:txBody>
      </p:sp>
      <p:sp>
        <p:nvSpPr>
          <p:cNvPr id="6" name="5 Marcador de pie de página"/>
          <p:cNvSpPr>
            <a:spLocks noGrp="1"/>
          </p:cNvSpPr>
          <p:nvPr>
            <p:ph type="ftr" sz="quarter" idx="11"/>
          </p:nvPr>
        </p:nvSpPr>
        <p:spPr/>
        <p:txBody>
          <a:bodyPr/>
          <a:lstStyle/>
          <a:p>
            <a:pPr algn="ctr"/>
            <a:r>
              <a:rPr lang="es-ES" dirty="0" smtClean="0"/>
              <a:t>Identidad digital</a:t>
            </a:r>
            <a:endParaRPr lang="es-ES" dirty="0"/>
          </a:p>
        </p:txBody>
      </p:sp>
      <p:pic>
        <p:nvPicPr>
          <p:cNvPr id="2050" name="Picture 2"/>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916832"/>
            <a:ext cx="3614737" cy="359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906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979712" y="-1556"/>
            <a:ext cx="5053136" cy="1143000"/>
          </a:xfrm>
        </p:spPr>
        <p:txBody>
          <a:bodyPr>
            <a:normAutofit/>
          </a:bodyPr>
          <a:lstStyle/>
          <a:p>
            <a:r>
              <a:rPr lang="es-ES" dirty="0" smtClean="0">
                <a:latin typeface="Calibri" panose="020F0502020204030204" pitchFamily="34" charset="0"/>
              </a:rPr>
              <a:t>En 2016 cada minuto</a:t>
            </a:r>
            <a:endParaRPr lang="es-ES" dirty="0">
              <a:latin typeface="Calibri" panose="020F0502020204030204" pitchFamily="34" charset="0"/>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7</a:t>
            </a:fld>
            <a:endParaRPr lang="es-ES" dirty="0"/>
          </a:p>
        </p:txBody>
      </p:sp>
      <p:sp>
        <p:nvSpPr>
          <p:cNvPr id="7" name="6 Marcador de pie de página"/>
          <p:cNvSpPr>
            <a:spLocks noGrp="1"/>
          </p:cNvSpPr>
          <p:nvPr>
            <p:ph type="ftr" sz="quarter" idx="11"/>
          </p:nvPr>
        </p:nvSpPr>
        <p:spPr/>
        <p:txBody>
          <a:bodyPr/>
          <a:lstStyle/>
          <a:p>
            <a:pPr algn="ctr"/>
            <a:r>
              <a:rPr lang="es-ES" dirty="0" smtClean="0"/>
              <a:t>Identidad digital</a:t>
            </a:r>
            <a:endParaRPr lang="es-ES" dirty="0"/>
          </a:p>
        </p:txBody>
      </p:sp>
      <p:sp>
        <p:nvSpPr>
          <p:cNvPr id="11" name="10 Marcador de contenido"/>
          <p:cNvSpPr>
            <a:spLocks noGrp="1"/>
          </p:cNvSpPr>
          <p:nvPr>
            <p:ph sz="quarter" idx="4294967295"/>
          </p:nvPr>
        </p:nvSpPr>
        <p:spPr>
          <a:xfrm>
            <a:off x="5210214" y="1484784"/>
            <a:ext cx="3610258" cy="3960440"/>
          </a:xfrm>
          <a:prstGeom prst="rect">
            <a:avLst/>
          </a:prstGeom>
        </p:spPr>
        <p:txBody>
          <a:bodyPr>
            <a:normAutofit/>
          </a:bodyPr>
          <a:lstStyle/>
          <a:p>
            <a:pPr lvl="1">
              <a:spcBef>
                <a:spcPts val="1200"/>
              </a:spcBef>
              <a:buClr>
                <a:srgbClr val="0070C0"/>
              </a:buClr>
              <a:buFont typeface="Arial" panose="020B0604020202020204" pitchFamily="34" charset="0"/>
              <a:buChar char="•"/>
            </a:pPr>
            <a:r>
              <a:rPr lang="es-ES" sz="2400" dirty="0" smtClean="0"/>
              <a:t>Se comparten </a:t>
            </a:r>
            <a:r>
              <a:rPr lang="es-ES" sz="2400" dirty="0"/>
              <a:t>216.300 fotos en </a:t>
            </a:r>
            <a:r>
              <a:rPr lang="es-ES" sz="2400" b="1" dirty="0">
                <a:solidFill>
                  <a:srgbClr val="007AC6"/>
                </a:solidFill>
              </a:rPr>
              <a:t>Facebook</a:t>
            </a:r>
            <a:r>
              <a:rPr lang="es-ES" sz="2400" dirty="0"/>
              <a:t>.</a:t>
            </a:r>
          </a:p>
          <a:p>
            <a:pPr lvl="1">
              <a:spcBef>
                <a:spcPts val="1200"/>
              </a:spcBef>
              <a:buClr>
                <a:srgbClr val="0070C0"/>
              </a:buClr>
              <a:buFont typeface="Arial" panose="020B0604020202020204" pitchFamily="34" charset="0"/>
              <a:buChar char="•"/>
            </a:pPr>
            <a:r>
              <a:rPr lang="es-ES" sz="2400" dirty="0" smtClean="0"/>
              <a:t>Se ponen 2.400.000 “</a:t>
            </a:r>
            <a:r>
              <a:rPr lang="es-ES" sz="2400" dirty="0"/>
              <a:t>Me gustas” en post </a:t>
            </a:r>
            <a:r>
              <a:rPr lang="es-ES" sz="2400" dirty="0" smtClean="0"/>
              <a:t>de </a:t>
            </a:r>
            <a:r>
              <a:rPr lang="es-ES" sz="2400" b="1" dirty="0">
                <a:solidFill>
                  <a:srgbClr val="007AC6"/>
                </a:solidFill>
              </a:rPr>
              <a:t>Instagram</a:t>
            </a:r>
            <a:r>
              <a:rPr lang="es-ES" sz="2400" dirty="0"/>
              <a:t>.</a:t>
            </a:r>
          </a:p>
          <a:p>
            <a:pPr lvl="1">
              <a:spcBef>
                <a:spcPts val="1200"/>
              </a:spcBef>
              <a:buClr>
                <a:srgbClr val="0070C0"/>
              </a:buClr>
              <a:buFont typeface="Arial" panose="020B0604020202020204" pitchFamily="34" charset="0"/>
              <a:buChar char="•"/>
            </a:pPr>
            <a:r>
              <a:rPr lang="es-ES" sz="2400" dirty="0" smtClean="0"/>
              <a:t>Se visualizan </a:t>
            </a:r>
            <a:r>
              <a:rPr lang="es-ES" sz="2400" dirty="0"/>
              <a:t>casi 7.000.000 de vídeos en </a:t>
            </a:r>
            <a:r>
              <a:rPr lang="es-ES" sz="2400" b="1" dirty="0">
                <a:solidFill>
                  <a:srgbClr val="007AC6"/>
                </a:solidFill>
              </a:rPr>
              <a:t>Snapchat</a:t>
            </a:r>
            <a:r>
              <a:rPr lang="es-ES" sz="2400" dirty="0" smtClean="0"/>
              <a:t>.</a:t>
            </a:r>
            <a:endParaRPr lang="es-ES" sz="2400" dirty="0">
              <a:solidFill>
                <a:srgbClr val="0070C0"/>
              </a:solidFill>
            </a:endParaRPr>
          </a:p>
        </p:txBody>
      </p:sp>
      <p:pic>
        <p:nvPicPr>
          <p:cNvPr id="4" name="Imagen 3"/>
          <p:cNvPicPr>
            <a:picLocks noChangeAspect="1"/>
          </p:cNvPicPr>
          <p:nvPr/>
        </p:nvPicPr>
        <p:blipFill>
          <a:blip r:embed="rId3"/>
          <a:stretch>
            <a:fillRect/>
          </a:stretch>
        </p:blipFill>
        <p:spPr>
          <a:xfrm>
            <a:off x="310951" y="1026893"/>
            <a:ext cx="4909120" cy="4945865"/>
          </a:xfrm>
          <a:prstGeom prst="rect">
            <a:avLst/>
          </a:prstGeom>
        </p:spPr>
      </p:pic>
    </p:spTree>
    <p:extLst>
      <p:ext uri="{BB962C8B-B14F-4D97-AF65-F5344CB8AC3E}">
        <p14:creationId xmlns:p14="http://schemas.microsoft.com/office/powerpoint/2010/main" val="1384520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23528" y="274638"/>
            <a:ext cx="8496944" cy="1143000"/>
          </a:xfrm>
        </p:spPr>
        <p:txBody>
          <a:bodyPr>
            <a:noAutofit/>
          </a:bodyPr>
          <a:lstStyle/>
          <a:p>
            <a:r>
              <a:rPr lang="es-ES" sz="3200" dirty="0">
                <a:latin typeface="Calibri" panose="020F0502020204030204" pitchFamily="34" charset="0"/>
              </a:rPr>
              <a:t>D</a:t>
            </a:r>
            <a:r>
              <a:rPr lang="es-ES" sz="3200" dirty="0" smtClean="0">
                <a:latin typeface="Calibri" panose="020F0502020204030204" pitchFamily="34" charset="0"/>
              </a:rPr>
              <a:t>iferentes identidades parciales en función de las diferentes actividades que desarrollamos online</a:t>
            </a:r>
            <a:endParaRPr lang="es-ES" sz="3200" dirty="0">
              <a:latin typeface="Calibri" panose="020F0502020204030204" pitchFamily="34" charset="0"/>
            </a:endParaRPr>
          </a:p>
        </p:txBody>
      </p:sp>
      <p:pic>
        <p:nvPicPr>
          <p:cNvPr id="12" name="11 Marcador de contenido"/>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contrast="16000"/>
                    </a14:imgEffect>
                  </a14:imgLayer>
                </a14:imgProps>
              </a:ext>
              <a:ext uri="{28A0092B-C50C-407E-A947-70E740481C1C}">
                <a14:useLocalDpi xmlns:a14="http://schemas.microsoft.com/office/drawing/2010/main" val="0"/>
              </a:ext>
            </a:extLst>
          </a:blip>
          <a:stretch>
            <a:fillRect/>
          </a:stretch>
        </p:blipFill>
        <p:spPr>
          <a:xfrm>
            <a:off x="2243204" y="1600200"/>
            <a:ext cx="4657591" cy="4525963"/>
          </a:xfrm>
        </p:spPr>
      </p:pic>
      <p:sp>
        <p:nvSpPr>
          <p:cNvPr id="6" name="5 Marcador de número de diapositiva"/>
          <p:cNvSpPr>
            <a:spLocks noGrp="1"/>
          </p:cNvSpPr>
          <p:nvPr>
            <p:ph type="sldNum" sz="quarter" idx="12"/>
          </p:nvPr>
        </p:nvSpPr>
        <p:spPr/>
        <p:txBody>
          <a:bodyPr/>
          <a:lstStyle/>
          <a:p>
            <a:fld id="{132FADFE-3B8F-471C-ABF0-DBC7717ECBBC}" type="slidenum">
              <a:rPr lang="es-ES" smtClean="0"/>
              <a:pPr/>
              <a:t>8</a:t>
            </a:fld>
            <a:endParaRPr lang="es-ES"/>
          </a:p>
        </p:txBody>
      </p:sp>
      <p:sp>
        <p:nvSpPr>
          <p:cNvPr id="8" name="6 Marcador de pie de página"/>
          <p:cNvSpPr txBox="1">
            <a:spLocks/>
          </p:cNvSpPr>
          <p:nvPr/>
        </p:nvSpPr>
        <p:spPr>
          <a:xfrm>
            <a:off x="3023828" y="6381328"/>
            <a:ext cx="3312368" cy="365125"/>
          </a:xfrm>
          <a:prstGeom prst="rect">
            <a:avLst/>
          </a:prstGeom>
        </p:spPr>
        <p:txBody>
          <a:bodyPr/>
          <a:lstStyle>
            <a:defPPr>
              <a:defRPr lang="es-E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dirty="0" smtClean="0"/>
              <a:t>Identidad digital</a:t>
            </a:r>
            <a:endParaRPr lang="es-ES" dirty="0"/>
          </a:p>
        </p:txBody>
      </p:sp>
    </p:spTree>
    <p:extLst>
      <p:ext uri="{BB962C8B-B14F-4D97-AF65-F5344CB8AC3E}">
        <p14:creationId xmlns:p14="http://schemas.microsoft.com/office/powerpoint/2010/main" val="3053663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575" b="3438"/>
          <a:stretch/>
        </p:blipFill>
        <p:spPr>
          <a:xfrm>
            <a:off x="907882" y="1412776"/>
            <a:ext cx="7328237" cy="4680520"/>
          </a:xfrm>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9</a:t>
            </a:fld>
            <a:endParaRPr lang="es-ES" dirty="0"/>
          </a:p>
        </p:txBody>
      </p:sp>
      <p:sp>
        <p:nvSpPr>
          <p:cNvPr id="6" name="5 Marcador de pie de página"/>
          <p:cNvSpPr>
            <a:spLocks noGrp="1"/>
          </p:cNvSpPr>
          <p:nvPr>
            <p:ph type="ftr" sz="quarter" idx="11"/>
          </p:nvPr>
        </p:nvSpPr>
        <p:spPr/>
        <p:txBody>
          <a:bodyPr/>
          <a:lstStyle/>
          <a:p>
            <a:pPr algn="ctr"/>
            <a:r>
              <a:rPr lang="es-ES" dirty="0" smtClean="0"/>
              <a:t>Identidad digital</a:t>
            </a:r>
            <a:endParaRPr lang="es-ES" dirty="0"/>
          </a:p>
        </p:txBody>
      </p:sp>
      <p:sp>
        <p:nvSpPr>
          <p:cNvPr id="2" name="Título 1"/>
          <p:cNvSpPr>
            <a:spLocks noGrp="1"/>
          </p:cNvSpPr>
          <p:nvPr>
            <p:ph type="title"/>
          </p:nvPr>
        </p:nvSpPr>
        <p:spPr/>
        <p:txBody>
          <a:bodyPr/>
          <a:lstStyle/>
          <a:p>
            <a:r>
              <a:rPr lang="es-ES" dirty="0"/>
              <a:t>Lo que otros publican sobre mí</a:t>
            </a:r>
          </a:p>
        </p:txBody>
      </p:sp>
    </p:spTree>
    <p:extLst>
      <p:ext uri="{BB962C8B-B14F-4D97-AF65-F5344CB8AC3E}">
        <p14:creationId xmlns:p14="http://schemas.microsoft.com/office/powerpoint/2010/main" val="2461172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635</Words>
  <Application>Microsoft Office PowerPoint</Application>
  <PresentationFormat>Presentación en pantalla (4:3)</PresentationFormat>
  <Paragraphs>159</Paragraphs>
  <Slides>29</Slides>
  <Notes>28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Comic Sans MS</vt:lpstr>
      <vt:lpstr>Times New Roman</vt:lpstr>
      <vt:lpstr>Trebuchet MS</vt:lpstr>
      <vt:lpstr>Tema de Office</vt:lpstr>
      <vt:lpstr>Privacidad, identidad digital y reputación online</vt:lpstr>
      <vt:lpstr>¿Qué vamos a aprender hoy?</vt:lpstr>
      <vt:lpstr>¿Qué es esto?</vt:lpstr>
      <vt:lpstr>Presentación de PowerPoint</vt:lpstr>
      <vt:lpstr>Presentación de PowerPoint</vt:lpstr>
      <vt:lpstr>Qué información voy  dejando sobre mí en la red</vt:lpstr>
      <vt:lpstr>En 2016 cada minuto</vt:lpstr>
      <vt:lpstr>Diferentes identidades parciales en función de las diferentes actividades que desarrollamos online</vt:lpstr>
      <vt:lpstr>Lo que otros publican sobre mí</vt:lpstr>
      <vt:lpstr>Presentación de PowerPoint</vt:lpstr>
      <vt:lpstr>¿Qué es la privacidad? </vt:lpstr>
      <vt:lpstr>¿Qué forma parte de nuestra privacidad?</vt:lpstr>
      <vt:lpstr>Los datos personales también forman parte de nuestra privacidad</vt:lpstr>
      <vt:lpstr>Protege tus datos personales</vt:lpstr>
      <vt:lpstr>Facilitar información privada nos hace ser más vulnerables</vt:lpstr>
      <vt:lpstr>¿Qué pasa si alguien vulnera nuestra privacidad? ¿Puede ser un delito?</vt:lpstr>
      <vt:lpstr>Presentación de PowerPoint</vt:lpstr>
      <vt:lpstr>Falsa sensación de seguridad</vt:lpstr>
      <vt:lpstr>¿Las apps de tu móvil ponen en riesgo tu privacidad?</vt:lpstr>
      <vt:lpstr>Reputación positiva</vt:lpstr>
      <vt:lpstr>¿Qué pasaría si alguien te buscara por Internet?</vt:lpstr>
      <vt:lpstr>7 de cada 10 empresas de selección de personal buscan por Internet más información sobre los posibles candidatos</vt:lpstr>
      <vt:lpstr>Principales recomendaciones I</vt:lpstr>
      <vt:lpstr>Principales recomendaciones II</vt:lpstr>
      <vt:lpstr>Principales recomendaciones III</vt:lpstr>
      <vt:lpstr>Presentación de PowerPoint</vt:lpstr>
      <vt:lpstr>Dónde localizar más información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2016-04-08T12:00:20Z</dcterms:created>
  <dcterms:modified xsi:type="dcterms:W3CDTF">2018-06-14T12:04:14Z</dcterms:modified>
</cp:coreProperties>
</file>